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 bookmarkIdSeed="2">
  <p:sldMasterIdLst>
    <p:sldMasterId id="2147483720" r:id="rId1"/>
  </p:sldMasterIdLst>
  <p:sldIdLst>
    <p:sldId id="256" r:id="rId2"/>
    <p:sldId id="257" r:id="rId3"/>
    <p:sldId id="260" r:id="rId4"/>
    <p:sldId id="259" r:id="rId5"/>
    <p:sldId id="264" r:id="rId6"/>
    <p:sldId id="266" r:id="rId7"/>
    <p:sldId id="262" r:id="rId8"/>
    <p:sldId id="258" r:id="rId9"/>
    <p:sldId id="261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44" d="100"/>
          <a:sy n="44" d="100"/>
        </p:scale>
        <p:origin x="60" y="4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3A824-1A51-4B26-AD58-A6D8E14F6C04}" type="datetimeFigureOut">
              <a:rPr lang="en-US" smtClean="0"/>
              <a:t>4/16/2023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65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t>4/16/2023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0881922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t>4/16/2023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9151724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t>4/16/2023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7454693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t>4/16/2023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41185808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t>4/16/2023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5325380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7E33E-8B18-4087-B112-809917729534}" type="datetimeFigureOut">
              <a:rPr lang="en-US" smtClean="0"/>
              <a:t>4/16/2023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43414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E419-2371-464F-8239-3959401C3561}" type="datetimeFigureOut">
              <a:rPr lang="en-US" smtClean="0"/>
              <a:t>4/16/2023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1469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162C4-EDD9-4389-A98B-B87ECEA2A816}" type="datetimeFigureOut">
              <a:rPr lang="en-US" smtClean="0"/>
              <a:t>4/16/2023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0036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059C3-6A89-4494-99FF-5A4D6FFD50EB}" type="datetimeFigureOut">
              <a:rPr lang="en-US" smtClean="0"/>
              <a:t>4/16/2023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0602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4B2F-12DE-47F5-8894-472B206D2E1E}" type="datetimeFigureOut">
              <a:rPr lang="en-US" smtClean="0"/>
              <a:t>4/16/2023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10038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E46F-7819-4ACF-B48B-48222C2ACC88}" type="datetimeFigureOut">
              <a:rPr lang="en-US" smtClean="0"/>
              <a:t>4/16/2023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35869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3416-4057-4DAA-829D-4CA07428D088}" type="datetimeFigureOut">
              <a:rPr lang="en-US" smtClean="0"/>
              <a:t>4/16/2023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87046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D9284-D300-4297-87F7-E791DCC15DB1}" type="datetimeFigureOut">
              <a:rPr lang="en-US" smtClean="0"/>
              <a:t>4/16/2023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55444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25BB-DA17-4BA0-B3C8-3AC3ABC827E6}" type="datetimeFigureOut">
              <a:rPr lang="en-US" smtClean="0"/>
              <a:t>4/16/2023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86063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4C9A-3960-41CF-A4E9-2A8FB932454B}" type="datetimeFigureOut">
              <a:rPr lang="en-US" smtClean="0"/>
              <a:t>4/16/2023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1632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BC1C18-307B-4F68-A007-B5B542270E8D}" type="datetimeFigureOut">
              <a:rPr lang="en-US" smtClean="0"/>
              <a:t>4/16/2023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1551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  <p:sldLayoutId id="2147483736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mailto:marie-laure.joliveau@bice.or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97EB1CF-49EB-C1FC-F515-652AE0A54C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4948" y="2404534"/>
            <a:ext cx="8835887" cy="1646302"/>
          </a:xfrm>
        </p:spPr>
        <p:txBody>
          <a:bodyPr/>
          <a:lstStyle/>
          <a:p>
            <a:r>
              <a:rPr lang="fr-FR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Prévention des violences en milieu scolaire</a:t>
            </a:r>
            <a:br>
              <a:rPr lang="fr-FR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fr-FR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-exemple du BICE à Goma RDC</a:t>
            </a:r>
            <a:endParaRPr lang="fr-CH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214DC536-D896-5ABA-0D37-5FDD9AE3A6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85971" y="4577607"/>
            <a:ext cx="7766936" cy="1465384"/>
          </a:xfrm>
        </p:spPr>
        <p:txBody>
          <a:bodyPr>
            <a:normAutofit fontScale="92500" lnSpcReduction="20000"/>
          </a:bodyPr>
          <a:lstStyle/>
          <a:p>
            <a:r>
              <a:rPr lang="fr-CH" sz="2000" dirty="0"/>
              <a:t>Mardi 18 avril 2023</a:t>
            </a:r>
          </a:p>
          <a:p>
            <a:r>
              <a:rPr lang="fr-CH" sz="2000" dirty="0"/>
              <a:t>Marie-Laure JOLIVEAU, chargée de programmes Afrique au </a:t>
            </a:r>
          </a:p>
          <a:p>
            <a:r>
              <a:rPr lang="fr-CH" sz="2000" dirty="0"/>
              <a:t>Bureau International Catholique de l’Enfance (BICE).</a:t>
            </a:r>
          </a:p>
          <a:p>
            <a:r>
              <a:rPr lang="fr-CH" sz="2000" dirty="0"/>
              <a:t>Genève</a:t>
            </a:r>
          </a:p>
          <a:p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42653805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DF59517-2957-2F28-241C-BC241100B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1930608"/>
            <a:ext cx="8596668" cy="1498392"/>
          </a:xfrm>
        </p:spPr>
        <p:txBody>
          <a:bodyPr>
            <a:normAutofit/>
          </a:bodyPr>
          <a:lstStyle/>
          <a:p>
            <a:pPr algn="ctr"/>
            <a:r>
              <a:rPr lang="fr-CH" sz="4800" dirty="0"/>
              <a:t>Merci pour votre attention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5582BB2-485C-1170-2BAF-98AE04E7B8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4542971"/>
            <a:ext cx="8596668" cy="149839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CH" sz="2400" dirty="0">
                <a:hlinkClick r:id="rId2"/>
              </a:rPr>
              <a:t>marie-laure.joliveau@bice.org</a:t>
            </a:r>
            <a:r>
              <a:rPr lang="fr-CH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692182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DF73420-BC0D-D06C-AE5C-8F2E417A3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281609"/>
            <a:ext cx="9112709" cy="861391"/>
          </a:xfrm>
        </p:spPr>
        <p:txBody>
          <a:bodyPr>
            <a:normAutofit/>
          </a:bodyPr>
          <a:lstStyle/>
          <a:p>
            <a:r>
              <a:rPr lang="fr-CH" b="1" dirty="0"/>
              <a:t>Présentation d’une action en RDC- Goma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8EA7AA6-5C09-2D1E-8184-E73C841C89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143000"/>
            <a:ext cx="9202162" cy="5715000"/>
          </a:xfrm>
        </p:spPr>
        <p:txBody>
          <a:bodyPr>
            <a:normAutofit lnSpcReduction="10000"/>
          </a:bodyPr>
          <a:lstStyle/>
          <a:p>
            <a:r>
              <a:rPr lang="fr-CH" dirty="0"/>
              <a:t>Projet triennal Ecoles sans Murs 1- juillet 2020-juin 2023.</a:t>
            </a:r>
          </a:p>
          <a:p>
            <a:r>
              <a:rPr lang="fr-CH" dirty="0"/>
              <a:t>Partenaire local ancré: </a:t>
            </a:r>
            <a:r>
              <a:rPr lang="fr-CH" b="1" dirty="0"/>
              <a:t>GHOVODI</a:t>
            </a:r>
          </a:p>
          <a:p>
            <a:r>
              <a:rPr lang="fr-CH" dirty="0"/>
              <a:t>Contexte: </a:t>
            </a:r>
          </a:p>
          <a:p>
            <a:pPr lvl="2"/>
            <a:r>
              <a:rPr lang="fr-CH" dirty="0"/>
              <a:t>l’accès partiel des enfants à l’école, à une formation. </a:t>
            </a:r>
          </a:p>
          <a:p>
            <a:pPr lvl="2"/>
            <a:r>
              <a:rPr lang="fr-CH" dirty="0"/>
              <a:t>Une des causes: l’abandon scolaire dû aux châtiments corporels, au harcèlement sexuel d’enseignants (NST), enfants chassés pour non paiement des frais scolaires.</a:t>
            </a:r>
          </a:p>
          <a:p>
            <a:r>
              <a:rPr lang="fr-CH" dirty="0"/>
              <a:t>Objectif spécifique: </a:t>
            </a:r>
            <a:r>
              <a:rPr lang="fr-F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Les enfants sont acteurs de leurs droits dans un environnement protecteur et favorable à l’accès à l’éducation</a:t>
            </a:r>
          </a:p>
          <a:p>
            <a:endParaRPr lang="fr-FR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CH" dirty="0"/>
              <a:t>Bénéficiaires : </a:t>
            </a:r>
          </a:p>
          <a:p>
            <a:pPr lvl="2"/>
            <a:r>
              <a:rPr lang="fr-CH" dirty="0"/>
              <a:t>20 écoles du secondaires partenaires</a:t>
            </a:r>
          </a:p>
          <a:p>
            <a:pPr lvl="2"/>
            <a:r>
              <a:rPr lang="fr-CH" sz="1600" dirty="0"/>
              <a:t>15 élèves x 20 clubs  </a:t>
            </a:r>
          </a:p>
          <a:p>
            <a:pPr lvl="2"/>
            <a:r>
              <a:rPr lang="fr-CH" sz="1600" dirty="0"/>
              <a:t>2 enseignants X 20 écoles</a:t>
            </a:r>
          </a:p>
          <a:p>
            <a:pPr marL="357188" lvl="2" indent="-357188"/>
            <a:r>
              <a:rPr lang="fr-CH" sz="1800" dirty="0"/>
              <a:t>Partenaires:</a:t>
            </a:r>
          </a:p>
          <a:p>
            <a:pPr lvl="2"/>
            <a:r>
              <a:rPr lang="fr-CH" sz="1600" dirty="0"/>
              <a:t>Direction des 20 écoles</a:t>
            </a:r>
          </a:p>
          <a:p>
            <a:pPr lvl="2"/>
            <a:r>
              <a:rPr lang="fr-CH" sz="1600" dirty="0"/>
              <a:t>Division de l’enseignement primaire, secondaire et technologique </a:t>
            </a:r>
          </a:p>
          <a:p>
            <a:pPr lvl="2"/>
            <a:r>
              <a:rPr lang="fr-CH" sz="1600" dirty="0"/>
              <a:t>Division Genre, famille</a:t>
            </a:r>
          </a:p>
          <a:p>
            <a:pPr lvl="2"/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2069722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DF73420-BC0D-D06C-AE5C-8F2E417A3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2" y="281609"/>
            <a:ext cx="10643337" cy="771939"/>
          </a:xfrm>
        </p:spPr>
        <p:txBody>
          <a:bodyPr>
            <a:normAutofit fontScale="90000"/>
          </a:bodyPr>
          <a:lstStyle/>
          <a:p>
            <a:r>
              <a:rPr lang="fr-CH" sz="2800" b="1" dirty="0"/>
              <a:t>1.Prévention auprès des élèves : étapes-actions  pour y parvenir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8EA7AA6-5C09-2D1E-8184-E73C841C89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885371"/>
            <a:ext cx="10384919" cy="5972629"/>
          </a:xfrm>
        </p:spPr>
        <p:txBody>
          <a:bodyPr>
            <a:normAutofit/>
          </a:bodyPr>
          <a:lstStyle/>
          <a:p>
            <a:pPr lvl="0" algn="just">
              <a:buFont typeface="Courier New" panose="02070309020205020404" pitchFamily="49" charset="0"/>
              <a:buChar char="o"/>
            </a:pPr>
            <a:r>
              <a:rPr lang="fr-CH" sz="2000" dirty="0"/>
              <a:t>	</a:t>
            </a:r>
            <a:r>
              <a:rPr lang="fr-CH" sz="2000" b="1" dirty="0"/>
              <a:t>Elaboration d’un Guide d’éducation aux droits des enfants</a:t>
            </a:r>
            <a:endParaRPr lang="fr-CH" sz="2000" dirty="0"/>
          </a:p>
          <a:p>
            <a:pPr lvl="1" indent="-342900" algn="just">
              <a:buFont typeface="Arial" panose="020B0604020202020204" pitchFamily="34" charset="0"/>
              <a:buChar char="-"/>
            </a:pPr>
            <a:r>
              <a:rPr lang="fr-CH" sz="1800" dirty="0"/>
              <a:t>Organisation et fonctionnement du club : règlement intérieur, Comité -</a:t>
            </a:r>
            <a:r>
              <a:rPr lang="fr-FR" dirty="0"/>
              <a:t>Point focal, Point focal Adjoint, Secrétaire, Sec Adjoint, Conseiller, Trésorier</a:t>
            </a:r>
            <a:r>
              <a:rPr lang="fr-FR" sz="1800" dirty="0"/>
              <a:t>. </a:t>
            </a:r>
          </a:p>
          <a:p>
            <a:pPr lvl="1" indent="-342900" algn="just">
              <a:buFont typeface="Arial" panose="020B0604020202020204" pitchFamily="34" charset="0"/>
              <a:buChar char="-"/>
            </a:pPr>
            <a:r>
              <a:rPr lang="fr-FR" sz="1800" dirty="0"/>
              <a:t>4 Outils de suivi: trame de rapportage, outil sur la qualité des sensibilisations, planification des séances, grille de suivi de la planification des activités</a:t>
            </a:r>
            <a:endParaRPr lang="fr-CH" sz="1800" dirty="0"/>
          </a:p>
          <a:p>
            <a:pPr lvl="1" indent="-342900" algn="just">
              <a:buFont typeface="Arial" panose="020B0604020202020204" pitchFamily="34" charset="0"/>
              <a:buChar char="-"/>
            </a:pPr>
            <a:r>
              <a:rPr lang="fr-CH" sz="1800" dirty="0"/>
              <a:t>18 Thématiques à traiter en séances de 60 min. 2/mois :</a:t>
            </a:r>
          </a:p>
          <a:p>
            <a:pPr lvl="2" indent="-342900" algn="just">
              <a:buFont typeface="Arial" panose="020B0604020202020204" pitchFamily="34" charset="0"/>
              <a:buChar char="-"/>
            </a:pPr>
            <a:r>
              <a:rPr lang="fr-CH" sz="1600" dirty="0"/>
              <a:t>DE (éducation/participation/opinion/bientraitance), diverses violences, signalement, masculinité </a:t>
            </a:r>
          </a:p>
          <a:p>
            <a:pPr algn="just">
              <a:buFont typeface="Courier New" panose="02070309020205020404" pitchFamily="49" charset="0"/>
              <a:buChar char="o"/>
            </a:pPr>
            <a:r>
              <a:rPr lang="fr-FR" sz="2000" b="1" dirty="0"/>
              <a:t>Aide à la constitution de 20 clubs d’élèves et au renouvellement d’équipe à la rentrée </a:t>
            </a:r>
            <a:r>
              <a:rPr lang="fr-FR" dirty="0"/>
              <a:t>(9 anciens, 11 nouveaux) </a:t>
            </a:r>
            <a:r>
              <a:rPr lang="fr-FR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séance de structuration et mise en place des comités </a:t>
            </a:r>
          </a:p>
          <a:p>
            <a:pPr algn="just">
              <a:buFont typeface="Courier New" panose="02070309020205020404" pitchFamily="49" charset="0"/>
              <a:buChar char="o"/>
            </a:pPr>
            <a:r>
              <a:rPr lang="fr-FR" sz="2000" b="1" dirty="0"/>
              <a:t>Renforcement des capacités </a:t>
            </a:r>
            <a:r>
              <a:rPr lang="fr-FR" dirty="0"/>
              <a:t>(</a:t>
            </a:r>
            <a:r>
              <a:rPr lang="fr-CH" dirty="0"/>
              <a:t>2 élèves par club formés)</a:t>
            </a:r>
            <a:endParaRPr lang="fr-CH" sz="2000" dirty="0"/>
          </a:p>
          <a:p>
            <a:pPr algn="just">
              <a:buFont typeface="Courier New" panose="02070309020205020404" pitchFamily="49" charset="0"/>
              <a:buChar char="o"/>
            </a:pPr>
            <a:r>
              <a:rPr lang="fr-FR" sz="2000" b="1" dirty="0"/>
              <a:t>Suivi de proximité </a:t>
            </a:r>
            <a:r>
              <a:rPr lang="fr-FR" dirty="0"/>
              <a:t>(</a:t>
            </a:r>
            <a:r>
              <a:rPr lang="fr-CH" dirty="0"/>
              <a:t>par un mobilisateur communautaire)</a:t>
            </a:r>
            <a:endParaRPr lang="fr-FR" dirty="0"/>
          </a:p>
          <a:p>
            <a:pPr algn="just">
              <a:buFont typeface="Courier New" panose="02070309020205020404" pitchFamily="49" charset="0"/>
              <a:buChar char="o"/>
            </a:pPr>
            <a:r>
              <a:rPr lang="fr-FR" sz="2000" b="1" dirty="0"/>
              <a:t>Appui matériel: boite à suggestions, </a:t>
            </a:r>
            <a:r>
              <a:rPr lang="fr-FR" sz="2000" dirty="0"/>
              <a:t>mégaphone, gouters,</a:t>
            </a:r>
            <a:endParaRPr lang="fr-FR" sz="2000" b="1" dirty="0"/>
          </a:p>
          <a:p>
            <a:pPr algn="just">
              <a:buFont typeface="Courier New" panose="02070309020205020404" pitchFamily="49" charset="0"/>
              <a:buChar char="o"/>
            </a:pPr>
            <a:r>
              <a:rPr lang="fr-FR" sz="2000" b="1" dirty="0"/>
              <a:t>Résultat : Animations par les élèves de sensibilisations </a:t>
            </a:r>
            <a:r>
              <a:rPr lang="fr-FR" dirty="0"/>
              <a:t>(sketches, messages, chanson…)</a:t>
            </a:r>
          </a:p>
          <a:p>
            <a:pPr marL="0" indent="0" algn="just">
              <a:buNone/>
            </a:pP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42271907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20848AA-33C8-8CD3-70DE-8196A88875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391" y="69574"/>
            <a:ext cx="10179352" cy="1135113"/>
          </a:xfrm>
        </p:spPr>
        <p:txBody>
          <a:bodyPr>
            <a:normAutofit fontScale="90000"/>
          </a:bodyPr>
          <a:lstStyle/>
          <a:p>
            <a:r>
              <a:rPr lang="fr-CH" sz="2800" b="1" dirty="0"/>
              <a:t>2.Implication progressive des équipes éducatives à la protection des enfants </a:t>
            </a:r>
            <a:r>
              <a:rPr lang="fr-CH" sz="2000" dirty="0"/>
              <a:t>(concomitant avec 1)</a:t>
            </a:r>
            <a:br>
              <a:rPr lang="fr-CH" sz="2200" dirty="0"/>
            </a:br>
            <a:endParaRPr lang="fr-CH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342A39D-9FC9-C929-DA03-94366B5089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934278"/>
            <a:ext cx="10411580" cy="6032579"/>
          </a:xfrm>
        </p:spPr>
        <p:txBody>
          <a:bodyPr>
            <a:normAutofit/>
          </a:bodyPr>
          <a:lstStyle/>
          <a:p>
            <a:pPr lvl="0" algn="just">
              <a:buFont typeface="Courier New" panose="02070309020205020404" pitchFamily="49" charset="0"/>
              <a:buChar char="o"/>
            </a:pPr>
            <a:r>
              <a:rPr lang="fr-CH" sz="2000" b="1" dirty="0"/>
              <a:t>Atelier de lancement</a:t>
            </a:r>
          </a:p>
          <a:p>
            <a:pPr lvl="0" algn="just">
              <a:spcBef>
                <a:spcPts val="600"/>
              </a:spcBef>
              <a:buFont typeface="Courier New" panose="02070309020205020404" pitchFamily="49" charset="0"/>
              <a:buChar char="o"/>
            </a:pPr>
            <a:endParaRPr lang="fr-CH" sz="2000" b="1" dirty="0"/>
          </a:p>
          <a:p>
            <a:pPr lvl="0" algn="just">
              <a:buFont typeface="Courier New" panose="02070309020205020404" pitchFamily="49" charset="0"/>
              <a:buChar char="o"/>
            </a:pPr>
            <a:r>
              <a:rPr lang="fr-CH" sz="2000" b="1" dirty="0"/>
              <a:t>Consultation</a:t>
            </a: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r-FR" sz="2000" b="1" dirty="0"/>
              <a:t>auprès des autorités scolaires et des élèves </a:t>
            </a:r>
            <a:r>
              <a:rPr lang="fr-FR" dirty="0"/>
              <a:t>(violences et leur gestion)</a:t>
            </a:r>
            <a:endParaRPr lang="fr-CH" sz="2000" dirty="0"/>
          </a:p>
          <a:p>
            <a:pPr lvl="0" algn="just">
              <a:spcBef>
                <a:spcPts val="600"/>
              </a:spcBef>
              <a:buFont typeface="Courier New" panose="02070309020205020404" pitchFamily="49" charset="0"/>
              <a:buChar char="o"/>
            </a:pPr>
            <a:endParaRPr lang="fr-CH" sz="2000" b="1" dirty="0"/>
          </a:p>
          <a:p>
            <a:pPr lvl="0" algn="just">
              <a:buFont typeface="Courier New" panose="02070309020205020404" pitchFamily="49" charset="0"/>
              <a:buChar char="o"/>
            </a:pPr>
            <a:r>
              <a:rPr lang="fr-CH" sz="2000" b="1" dirty="0"/>
              <a:t>Accompagnement à la gestion des cas signalés par les clubs. </a:t>
            </a:r>
            <a:r>
              <a:rPr lang="fr-CH" sz="2000" dirty="0"/>
              <a:t>(</a:t>
            </a:r>
            <a:r>
              <a:rPr lang="fr-CH" dirty="0"/>
              <a:t>Ecoute, </a:t>
            </a:r>
            <a:r>
              <a:rPr lang="fr-CH" sz="1800" dirty="0"/>
              <a:t>Référencement)</a:t>
            </a:r>
          </a:p>
          <a:p>
            <a:pPr lvl="0" algn="just">
              <a:spcBef>
                <a:spcPts val="600"/>
              </a:spcBef>
              <a:buFont typeface="Courier New" panose="02070309020205020404" pitchFamily="49" charset="0"/>
              <a:buChar char="o"/>
            </a:pPr>
            <a:endParaRPr lang="fr-CH" sz="2000" dirty="0"/>
          </a:p>
          <a:p>
            <a:pPr lvl="0" algn="just">
              <a:buFont typeface="Courier New" panose="02070309020205020404" pitchFamily="49" charset="0"/>
              <a:buChar char="o"/>
            </a:pPr>
            <a:r>
              <a:rPr lang="fr-CH" sz="2000" b="1" dirty="0"/>
              <a:t>Formation de 3 jours des enseignants (avec les autorités, appui d’un juriste)</a:t>
            </a:r>
          </a:p>
          <a:p>
            <a:pPr marL="812800" lvl="0" indent="-188913" algn="just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fr-CH" dirty="0"/>
              <a:t>Module 1 </a:t>
            </a:r>
            <a:r>
              <a:rPr lang="fr-FR" dirty="0"/>
              <a:t>Introduction aux droits des enfants et à la prévention contre les violences</a:t>
            </a:r>
          </a:p>
          <a:p>
            <a:pPr marL="812800" lvl="0" indent="-188913" algn="just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fr-FR" dirty="0"/>
              <a:t>Module 2 Comprendre la maltraitance des enfants à l’école</a:t>
            </a:r>
          </a:p>
          <a:p>
            <a:pPr marL="812800" lvl="0" indent="-188913" algn="just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fr-FR" dirty="0"/>
              <a:t>Module 3 les mesures de prévention et de protection aux violences faites aux enfants, dans les écoles</a:t>
            </a:r>
          </a:p>
          <a:p>
            <a:pPr lvl="0" algn="just">
              <a:buFont typeface="Courier New" panose="02070309020205020404" pitchFamily="49" charset="0"/>
              <a:buChar char="o"/>
            </a:pPr>
            <a:r>
              <a:rPr lang="fr-CH" sz="2000" b="1" dirty="0"/>
              <a:t>Élaboration et diffusion d’une charte de bientraitance, </a:t>
            </a:r>
            <a:r>
              <a:rPr lang="fr-CH" sz="2000" dirty="0"/>
              <a:t>dont un code de conduite, validée par la division provinciale, engagements des équipes</a:t>
            </a:r>
          </a:p>
          <a:p>
            <a:pPr lvl="0" algn="just">
              <a:spcBef>
                <a:spcPts val="600"/>
              </a:spcBef>
              <a:buFont typeface="Courier New" panose="02070309020205020404" pitchFamily="49" charset="0"/>
              <a:buChar char="o"/>
            </a:pPr>
            <a:endParaRPr lang="fr-CH" sz="2000" dirty="0"/>
          </a:p>
          <a:p>
            <a:pPr lvl="0" algn="just">
              <a:buFont typeface="Courier New" panose="02070309020205020404" pitchFamily="49" charset="0"/>
              <a:buChar char="o"/>
            </a:pPr>
            <a:r>
              <a:rPr lang="fr-CH" sz="2000" b="1" dirty="0"/>
              <a:t>Plaidoyer</a:t>
            </a:r>
            <a:r>
              <a:rPr lang="fr-CH" sz="2000" dirty="0"/>
              <a:t> auprès des autorités pour rappeler les obligations</a:t>
            </a:r>
          </a:p>
          <a:p>
            <a:pPr lvl="0" algn="just">
              <a:buFont typeface="Courier New" panose="02070309020205020404" pitchFamily="49" charset="0"/>
              <a:buChar char="o"/>
            </a:pPr>
            <a:endParaRPr lang="fr-CH" sz="2000" dirty="0"/>
          </a:p>
          <a:p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5408683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BCFED0D-7C43-E8B6-79CA-D3F87BCC9C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258417"/>
            <a:ext cx="8596668" cy="775253"/>
          </a:xfrm>
        </p:spPr>
        <p:txBody>
          <a:bodyPr>
            <a:normAutofit/>
          </a:bodyPr>
          <a:lstStyle/>
          <a:p>
            <a:r>
              <a:rPr lang="fr-CH" sz="2800" dirty="0"/>
              <a:t>3. Quelques Résultats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E42AEF8-03B3-F72E-6DBC-85E539AD2B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033671"/>
            <a:ext cx="8248005" cy="57249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r-FR" b="1" dirty="0">
                <a:solidFill>
                  <a:srgbClr val="000000"/>
                </a:solidFill>
                <a:latin typeface="Arial" panose="020B0604020202020204" pitchFamily="34" charset="0"/>
              </a:rPr>
              <a:t>Pour les enfants</a:t>
            </a:r>
          </a:p>
          <a:p>
            <a:r>
              <a:rPr lang="fr-FR" dirty="0">
                <a:solidFill>
                  <a:srgbClr val="000000"/>
                </a:solidFill>
                <a:latin typeface="Arial" panose="020B0604020202020204" pitchFamily="34" charset="0"/>
              </a:rPr>
              <a:t>240 causeries pour 300 élèves par année scolaire</a:t>
            </a:r>
          </a:p>
          <a:p>
            <a:r>
              <a:rPr lang="fr-FR" dirty="0">
                <a:solidFill>
                  <a:srgbClr val="000000"/>
                </a:solidFill>
                <a:latin typeface="Arial" panose="020B0604020202020204" pitchFamily="34" charset="0"/>
              </a:rPr>
              <a:t>6 723</a:t>
            </a:r>
            <a:r>
              <a:rPr lang="fr-CH" dirty="0">
                <a:solidFill>
                  <a:srgbClr val="000000"/>
                </a:solidFill>
                <a:latin typeface="Arial" panose="020B0604020202020204" pitchFamily="34" charset="0"/>
              </a:rPr>
              <a:t> autres élèves </a:t>
            </a:r>
            <a:r>
              <a:rPr lang="fr-CH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sensibilisés </a:t>
            </a:r>
            <a:r>
              <a:rPr lang="fr-FR" dirty="0">
                <a:solidFill>
                  <a:srgbClr val="000000"/>
                </a:solidFill>
                <a:latin typeface="Arial" panose="020B0604020202020204" pitchFamily="34" charset="0"/>
              </a:rPr>
              <a:t>par année scolaire</a:t>
            </a:r>
          </a:p>
          <a:p>
            <a:r>
              <a:rPr lang="fr-CH" dirty="0">
                <a:solidFill>
                  <a:srgbClr val="000000"/>
                </a:solidFill>
                <a:latin typeface="Arial" panose="020B0604020202020204" pitchFamily="34" charset="0"/>
              </a:rPr>
              <a:t>Taux d’abandon scolaire de 19 % à 12,7%  A1 et A2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fr-CH" dirty="0">
                <a:solidFill>
                  <a:srgbClr val="000000"/>
                </a:solidFill>
                <a:latin typeface="Arial" panose="020B0604020202020204" pitchFamily="34" charset="0"/>
              </a:rPr>
              <a:t>       (31% d’abandon en moins (1372 à 944))</a:t>
            </a:r>
          </a:p>
          <a:p>
            <a:pPr marL="0" indent="0">
              <a:buNone/>
            </a:pPr>
            <a:r>
              <a:rPr lang="fr-CH" b="1" dirty="0">
                <a:solidFill>
                  <a:srgbClr val="000000"/>
                </a:solidFill>
                <a:latin typeface="Arial" panose="020B0604020202020204" pitchFamily="34" charset="0"/>
              </a:rPr>
              <a:t>Pour la communauté</a:t>
            </a:r>
          </a:p>
          <a:p>
            <a:r>
              <a:rPr lang="fr-CH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Campagne conjointe avec des leaders communautaires: </a:t>
            </a:r>
            <a:r>
              <a:rPr lang="fr-CH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la place des enfants n’est pas dans le mariage mais plutôt à l’école </a:t>
            </a:r>
          </a:p>
          <a:p>
            <a:r>
              <a:rPr lang="fr-CH" dirty="0">
                <a:solidFill>
                  <a:srgbClr val="000000"/>
                </a:solidFill>
                <a:latin typeface="Arial" panose="020B0604020202020204" pitchFamily="34" charset="0"/>
              </a:rPr>
              <a:t>Adoption de la circulaire du </a:t>
            </a:r>
            <a:r>
              <a:rPr lang="fr-FR" dirty="0">
                <a:solidFill>
                  <a:srgbClr val="000000"/>
                </a:solidFill>
                <a:latin typeface="Arial" panose="020B0604020202020204" pitchFamily="34" charset="0"/>
              </a:rPr>
              <a:t>19 mars 2021 de l’EPST</a:t>
            </a:r>
            <a:r>
              <a:rPr lang="fr-CH" dirty="0">
                <a:solidFill>
                  <a:srgbClr val="000000"/>
                </a:solidFill>
                <a:latin typeface="Arial" panose="020B0604020202020204" pitchFamily="34" charset="0"/>
              </a:rPr>
              <a:t> pour rappeler l’obligation d’accueillir en classe les filles enceintes ou jeunes mères</a:t>
            </a:r>
          </a:p>
          <a:p>
            <a:pPr marL="0" indent="0">
              <a:buNone/>
            </a:pPr>
            <a:r>
              <a:rPr lang="fr-CH" b="1" dirty="0">
                <a:solidFill>
                  <a:srgbClr val="000000"/>
                </a:solidFill>
                <a:latin typeface="Arial" panose="020B0604020202020204" pitchFamily="34" charset="0"/>
              </a:rPr>
              <a:t>Pour les écoles</a:t>
            </a:r>
          </a:p>
          <a:p>
            <a:r>
              <a:rPr lang="fr-CH" dirty="0">
                <a:solidFill>
                  <a:srgbClr val="000000"/>
                </a:solidFill>
                <a:latin typeface="Arial" panose="020B0604020202020204" pitchFamily="34" charset="0"/>
              </a:rPr>
              <a:t>Hausse des signalements</a:t>
            </a:r>
          </a:p>
          <a:p>
            <a:r>
              <a:rPr lang="fr-CH" dirty="0">
                <a:solidFill>
                  <a:srgbClr val="000000"/>
                </a:solidFill>
                <a:latin typeface="Arial" panose="020B0604020202020204" pitchFamily="34" charset="0"/>
              </a:rPr>
              <a:t>2 licenciements d’enseignants pour des cas de viols</a:t>
            </a:r>
          </a:p>
          <a:p>
            <a:pPr marL="0" indent="0">
              <a:buNone/>
            </a:pPr>
            <a:r>
              <a:rPr lang="fr-CH" b="1" dirty="0">
                <a:solidFill>
                  <a:srgbClr val="000000"/>
                </a:solidFill>
                <a:latin typeface="Arial" panose="020B0604020202020204" pitchFamily="34" charset="0"/>
              </a:rPr>
              <a:t>Impact</a:t>
            </a:r>
          </a:p>
          <a:p>
            <a:r>
              <a:rPr lang="fr-CH" dirty="0">
                <a:solidFill>
                  <a:srgbClr val="000000"/>
                </a:solidFill>
                <a:latin typeface="Arial" panose="020B0604020202020204" pitchFamily="34" charset="0"/>
              </a:rPr>
              <a:t>Un guide pratique d’éducation aux droits diffusé au Sud Kivu</a:t>
            </a:r>
          </a:p>
          <a:p>
            <a:r>
              <a:rPr lang="fr-CH" dirty="0">
                <a:solidFill>
                  <a:srgbClr val="000000"/>
                </a:solidFill>
                <a:latin typeface="Arial" panose="020B0604020202020204" pitchFamily="34" charset="0"/>
              </a:rPr>
              <a:t>Appropriation de la thématique par les Divisions très en demande : formation de 60 Inspecteurs pour EsM2 2024-2027</a:t>
            </a:r>
          </a:p>
          <a:p>
            <a:endParaRPr lang="fr-CH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7CEBCA6E-AD59-F961-5538-E03586CCA8D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17" r="6958"/>
          <a:stretch/>
        </p:blipFill>
        <p:spPr>
          <a:xfrm>
            <a:off x="6685722" y="0"/>
            <a:ext cx="5506278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5257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0172594-0470-1A48-FE37-BE914ABE46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H" dirty="0"/>
              <a:t>Annexes</a:t>
            </a:r>
          </a:p>
        </p:txBody>
      </p:sp>
    </p:spTree>
    <p:extLst>
      <p:ext uri="{BB962C8B-B14F-4D97-AF65-F5344CB8AC3E}">
        <p14:creationId xmlns:p14="http://schemas.microsoft.com/office/powerpoint/2010/main" val="32049441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3DA794A-2349-2585-F333-8D7B37FEFD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10324495" cy="1030514"/>
          </a:xfrm>
        </p:spPr>
        <p:txBody>
          <a:bodyPr>
            <a:normAutofit fontScale="90000"/>
          </a:bodyPr>
          <a:lstStyle/>
          <a:p>
            <a:r>
              <a:rPr lang="fr-FR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CHARTE DU BON COMPORTEMENT A L’ATTENTION DE TOUS</a:t>
            </a:r>
            <a:br>
              <a:rPr lang="fr-CH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fr-CH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8CAC815-ECE8-D7C9-4EEB-52F1B8B85E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447" y="1814286"/>
            <a:ext cx="10716382" cy="4702627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Bef>
                <a:spcPts val="0"/>
              </a:spcBef>
              <a:buFont typeface="+mj-lt"/>
              <a:buAutoNum type="arabicPeriod"/>
            </a:pPr>
            <a:r>
              <a:rPr lang="fr-FR" sz="2000" dirty="0">
                <a:latin typeface="Arial" panose="020B0604020202020204" pitchFamily="34" charset="0"/>
                <a:cs typeface="Times New Roman" panose="02020603050405020304" pitchFamily="18" charset="0"/>
              </a:rPr>
              <a:t>Ne Porter atteinte à </a:t>
            </a:r>
            <a:r>
              <a:rPr lang="fr-FR" sz="2000" u="sng" dirty="0">
                <a:latin typeface="Arial" panose="020B0604020202020204" pitchFamily="34" charset="0"/>
                <a:cs typeface="Times New Roman" panose="02020603050405020304" pitchFamily="18" charset="0"/>
              </a:rPr>
              <a:t>l’intégrité physique ou psychologique </a:t>
            </a:r>
            <a:r>
              <a:rPr lang="fr-FR" sz="2000" dirty="0">
                <a:latin typeface="Arial" panose="020B0604020202020204" pitchFamily="34" charset="0"/>
                <a:cs typeface="Times New Roman" panose="02020603050405020304" pitchFamily="18" charset="0"/>
              </a:rPr>
              <a:t>à aucun élève </a:t>
            </a:r>
            <a:endParaRPr lang="fr-CH" sz="2000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Bef>
                <a:spcPts val="0"/>
              </a:spcBef>
              <a:buFont typeface="+mj-lt"/>
              <a:buAutoNum type="arabicPeriod"/>
            </a:pPr>
            <a:r>
              <a:rPr lang="fr-FR" sz="2000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N’humilier ni dénigrer </a:t>
            </a:r>
            <a:r>
              <a:rPr lang="fr-F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aucun enfant à cause de son ethnie, sa situation de vulnérabilité ou encore ses conditions physiques </a:t>
            </a:r>
            <a:endParaRPr lang="fr-CH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Bef>
                <a:spcPts val="0"/>
              </a:spcBef>
              <a:buFont typeface="+mj-lt"/>
              <a:buAutoNum type="arabicPeriod"/>
            </a:pPr>
            <a:r>
              <a:rPr lang="fr-F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 jamais </a:t>
            </a:r>
            <a:r>
              <a:rPr lang="fr-FR" sz="2000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harceler ou agresser sexuellement</a:t>
            </a:r>
            <a:r>
              <a:rPr lang="fr-F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physiquement ou psychologiquement un élève</a:t>
            </a:r>
            <a:endParaRPr lang="fr-CH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Bef>
                <a:spcPts val="0"/>
              </a:spcBef>
              <a:buFont typeface="+mj-lt"/>
              <a:buAutoNum type="arabicPeriod" startAt="4"/>
            </a:pPr>
            <a:r>
              <a:rPr lang="fr-F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 </a:t>
            </a:r>
            <a:r>
              <a:rPr lang="fr-FR" sz="2000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pas faire du chantage </a:t>
            </a:r>
            <a:r>
              <a:rPr lang="fr-F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sur le physique ou les conditions de vie de l’enfant  </a:t>
            </a:r>
            <a:endParaRPr lang="fr-CH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Bef>
                <a:spcPts val="0"/>
              </a:spcBef>
              <a:buFont typeface="+mj-lt"/>
              <a:buAutoNum type="arabicPeriod" startAt="4"/>
            </a:pPr>
            <a:r>
              <a:rPr lang="fr-FR" sz="2000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Signaler </a:t>
            </a:r>
            <a:r>
              <a:rPr lang="fr-F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à la direction les actes de violence faites aux élèves </a:t>
            </a:r>
            <a:endParaRPr lang="fr-CH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Bef>
                <a:spcPts val="0"/>
              </a:spcBef>
              <a:buFont typeface="+mj-lt"/>
              <a:buAutoNum type="arabicPeriod" startAt="4"/>
            </a:pPr>
            <a:r>
              <a:rPr lang="fr-FR" sz="2000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Maintenir la sécurité </a:t>
            </a:r>
            <a:r>
              <a:rPr lang="fr-F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 sein de sa classe </a:t>
            </a:r>
            <a:endParaRPr lang="fr-CH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Bef>
                <a:spcPts val="0"/>
              </a:spcBef>
              <a:buFont typeface="+mj-lt"/>
              <a:buAutoNum type="arabicPeriod" startAt="4"/>
            </a:pPr>
            <a:r>
              <a:rPr lang="fr-F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 </a:t>
            </a:r>
            <a:r>
              <a:rPr lang="fr-FR" sz="2000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pas soutenir le mariage </a:t>
            </a:r>
            <a:r>
              <a:rPr lang="fr-F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d’un enfant  </a:t>
            </a:r>
            <a:endParaRPr lang="fr-CH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Bef>
                <a:spcPts val="0"/>
              </a:spcBef>
              <a:buFont typeface="+mj-lt"/>
              <a:buAutoNum type="arabicPeriod" startAt="4"/>
            </a:pPr>
            <a:r>
              <a:rPr lang="fr-F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 </a:t>
            </a:r>
            <a:r>
              <a:rPr lang="fr-FR" sz="2000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pas faciliter l’exploitation sexuelle </a:t>
            </a:r>
            <a:r>
              <a:rPr lang="fr-F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d’un élève</a:t>
            </a:r>
            <a:endParaRPr lang="fr-CH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Bef>
                <a:spcPts val="0"/>
              </a:spcBef>
              <a:buFont typeface="+mj-lt"/>
              <a:buAutoNum type="arabicPeriod" startAt="4"/>
            </a:pPr>
            <a:r>
              <a:rPr lang="fr-FR" sz="2000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Référencer</a:t>
            </a:r>
            <a:r>
              <a:rPr lang="fr-F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tout enfant en souffrance vers les structures compétentes</a:t>
            </a:r>
            <a:endParaRPr lang="fr-CH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18635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85A6BBF-551B-FDC2-81EB-4D13645696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2" y="311426"/>
            <a:ext cx="9063016" cy="732183"/>
          </a:xfrm>
        </p:spPr>
        <p:txBody>
          <a:bodyPr>
            <a:noAutofit/>
          </a:bodyPr>
          <a:lstStyle/>
          <a:p>
            <a:r>
              <a:rPr lang="fr-CH" sz="2800" b="1" dirty="0"/>
              <a:t>Guide  d’éducation aux droits des enfants- précisions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87698AE-AFD9-0849-1BF2-DB798BA899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242391"/>
            <a:ext cx="9142527" cy="5496339"/>
          </a:xfrm>
        </p:spPr>
        <p:txBody>
          <a:bodyPr>
            <a:normAutofit fontScale="92500" lnSpcReduction="10000"/>
          </a:bodyPr>
          <a:lstStyle/>
          <a:p>
            <a:pPr marL="984250" lvl="1" indent="-342900" algn="just">
              <a:buFont typeface="Wingdings" panose="05000000000000000000" pitchFamily="2" charset="2"/>
              <a:buChar char="§"/>
            </a:pPr>
            <a:r>
              <a:rPr lang="fr-CH" i="1" dirty="0"/>
              <a:t>1.</a:t>
            </a:r>
            <a:r>
              <a:rPr lang="fr-FR" i="1" dirty="0"/>
              <a:t>Droit de l’enfant, Bonne gouvernance, </a:t>
            </a:r>
          </a:p>
          <a:p>
            <a:pPr marL="984250" lvl="1" indent="-342900" algn="just">
              <a:buFont typeface="Wingdings" panose="05000000000000000000" pitchFamily="2" charset="2"/>
              <a:buChar char="§"/>
            </a:pPr>
            <a:r>
              <a:rPr lang="fr-FR" i="1" dirty="0"/>
              <a:t>2.Bonnes pratiques d’hygiène en milieu scolaire de lutte contre covid-19, </a:t>
            </a:r>
            <a:r>
              <a:rPr lang="fr-FR" i="1" dirty="0" err="1"/>
              <a:t>ebola</a:t>
            </a:r>
            <a:r>
              <a:rPr lang="fr-FR" i="1" dirty="0"/>
              <a:t> </a:t>
            </a:r>
          </a:p>
          <a:p>
            <a:pPr marL="984250" lvl="1" indent="-342900" algn="just">
              <a:buFont typeface="Wingdings" panose="05000000000000000000" pitchFamily="2" charset="2"/>
              <a:buChar char="§"/>
            </a:pPr>
            <a:r>
              <a:rPr lang="fr-FR" i="1" dirty="0"/>
              <a:t>3. identification des situations de maltraitance des enfants en milieu scolaire </a:t>
            </a:r>
          </a:p>
          <a:p>
            <a:pPr marL="984250" lvl="1" indent="-342900" algn="just">
              <a:buFont typeface="Wingdings" panose="05000000000000000000" pitchFamily="2" charset="2"/>
              <a:buChar char="§"/>
            </a:pPr>
            <a:r>
              <a:rPr lang="fr-FR" i="1" dirty="0"/>
              <a:t>4. la loi sur les violences sexuelles en rdc         </a:t>
            </a:r>
          </a:p>
          <a:p>
            <a:pPr marL="984250" lvl="1" indent="-342900" algn="just">
              <a:buFont typeface="Wingdings" panose="05000000000000000000" pitchFamily="2" charset="2"/>
              <a:buChar char="§"/>
            </a:pPr>
            <a:r>
              <a:rPr lang="fr-FR" i="1" dirty="0"/>
              <a:t>5. la loi sur la protection des enfants en rdc </a:t>
            </a:r>
          </a:p>
          <a:p>
            <a:pPr marL="984250" lvl="1" indent="-342900" algn="just">
              <a:buFont typeface="Wingdings" panose="05000000000000000000" pitchFamily="2" charset="2"/>
              <a:buChar char="§"/>
            </a:pPr>
            <a:r>
              <a:rPr lang="fr-FR" i="1" dirty="0"/>
              <a:t>6. droit à l’éducation    </a:t>
            </a:r>
          </a:p>
          <a:p>
            <a:pPr marL="984250" lvl="1" indent="-342900" algn="just">
              <a:buFont typeface="Wingdings" panose="05000000000000000000" pitchFamily="2" charset="2"/>
              <a:buChar char="§"/>
            </a:pPr>
            <a:r>
              <a:rPr lang="fr-FR" i="1" dirty="0"/>
              <a:t>7. opinion, expression et participation des enfants        </a:t>
            </a:r>
          </a:p>
          <a:p>
            <a:pPr marL="984250" lvl="1" indent="-342900" algn="just">
              <a:buFont typeface="Wingdings" panose="05000000000000000000" pitchFamily="2" charset="2"/>
              <a:buChar char="§"/>
            </a:pPr>
            <a:r>
              <a:rPr lang="fr-CH" i="1" dirty="0"/>
              <a:t>8.</a:t>
            </a:r>
            <a:r>
              <a:rPr lang="fr-FR" i="1" dirty="0"/>
              <a:t> une école bientraitante   </a:t>
            </a:r>
          </a:p>
          <a:p>
            <a:pPr marL="984250" lvl="1" indent="-342900" algn="just">
              <a:buFont typeface="Wingdings" panose="05000000000000000000" pitchFamily="2" charset="2"/>
              <a:buChar char="§"/>
            </a:pPr>
            <a:r>
              <a:rPr lang="fr-FR" i="1" dirty="0"/>
              <a:t> 9. le genre       10. le viol        </a:t>
            </a:r>
          </a:p>
          <a:p>
            <a:pPr marL="984250" lvl="1" indent="-342900" algn="just">
              <a:buFont typeface="Wingdings" panose="05000000000000000000" pitchFamily="2" charset="2"/>
              <a:buChar char="§"/>
            </a:pPr>
            <a:r>
              <a:rPr lang="fr-FR" i="1" dirty="0"/>
              <a:t>11. le  harcèlement sexuel </a:t>
            </a:r>
            <a:r>
              <a:rPr lang="fr-CH" i="1" dirty="0"/>
              <a:t> </a:t>
            </a:r>
            <a:r>
              <a:rPr lang="fr-FR" i="1" dirty="0"/>
              <a:t> 12.  violence et exploitation  sexuelles</a:t>
            </a:r>
            <a:r>
              <a:rPr lang="fr-CH" i="1" dirty="0"/>
              <a:t> </a:t>
            </a:r>
            <a:r>
              <a:rPr lang="fr-FR" i="1" dirty="0"/>
              <a:t> </a:t>
            </a:r>
          </a:p>
          <a:p>
            <a:pPr marL="984250" lvl="1" indent="-342900" algn="just">
              <a:buFont typeface="Wingdings" panose="05000000000000000000" pitchFamily="2" charset="2"/>
              <a:buChar char="§"/>
            </a:pPr>
            <a:r>
              <a:rPr lang="fr-FR" i="1" dirty="0"/>
              <a:t>13.   le mariage  précoce/ force       </a:t>
            </a:r>
          </a:p>
          <a:p>
            <a:pPr marL="984250" lvl="1" indent="-342900" algn="just">
              <a:buFont typeface="Wingdings" panose="05000000000000000000" pitchFamily="2" charset="2"/>
              <a:buChar char="§"/>
            </a:pPr>
            <a:r>
              <a:rPr lang="fr-FR" i="1" dirty="0"/>
              <a:t>14. violence psychologique ou émotionnelles </a:t>
            </a:r>
          </a:p>
          <a:p>
            <a:pPr marL="984250" lvl="1" indent="-342900" algn="just">
              <a:buFont typeface="Wingdings" panose="05000000000000000000" pitchFamily="2" charset="2"/>
              <a:buChar char="§"/>
            </a:pPr>
            <a:r>
              <a:rPr lang="fr-FR" i="1" dirty="0"/>
              <a:t>15. signalement des cas des violences commis sur les enfants et services de prise en charge </a:t>
            </a:r>
          </a:p>
          <a:p>
            <a:pPr marL="984250" lvl="1" indent="-342900" algn="just">
              <a:buFont typeface="Wingdings" panose="05000000000000000000" pitchFamily="2" charset="2"/>
              <a:buChar char="§"/>
            </a:pPr>
            <a:r>
              <a:rPr lang="fr-FR" i="1" dirty="0"/>
              <a:t>16. prévenir la discrimination des enfants     </a:t>
            </a:r>
          </a:p>
          <a:p>
            <a:pPr marL="984250" lvl="1" indent="-342900" algn="just">
              <a:buFont typeface="Wingdings" panose="05000000000000000000" pitchFamily="2" charset="2"/>
              <a:buChar char="§"/>
            </a:pPr>
            <a:r>
              <a:rPr lang="fr-FR" i="1" dirty="0"/>
              <a:t>17. </a:t>
            </a:r>
            <a:r>
              <a:rPr lang="fr-FR" i="1" dirty="0" err="1"/>
              <a:t>ist</a:t>
            </a:r>
            <a:r>
              <a:rPr lang="fr-FR" i="1" dirty="0"/>
              <a:t>  et </a:t>
            </a:r>
            <a:r>
              <a:rPr lang="fr-FR" i="1" dirty="0" err="1"/>
              <a:t>vih</a:t>
            </a:r>
            <a:r>
              <a:rPr lang="fr-FR" i="1" dirty="0"/>
              <a:t>/sida     </a:t>
            </a:r>
          </a:p>
          <a:p>
            <a:pPr marL="984250" lvl="1" indent="-342900" algn="just">
              <a:buFont typeface="Wingdings" panose="05000000000000000000" pitchFamily="2" charset="2"/>
              <a:buChar char="§"/>
            </a:pPr>
            <a:r>
              <a:rPr lang="fr-FR" i="1" dirty="0"/>
              <a:t>18. sauvegarde  et protection de l’environnement</a:t>
            </a:r>
          </a:p>
          <a:p>
            <a:endParaRPr lang="fr-CH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6FD45976-8622-9E83-0247-1C106865CA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530" t="22363" r="35176" b="6455"/>
          <a:stretch/>
        </p:blipFill>
        <p:spPr>
          <a:xfrm>
            <a:off x="8954775" y="894522"/>
            <a:ext cx="3237225" cy="3847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2230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576361F-5E4A-70E4-598B-5B8FEBA1E2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9758437" cy="899887"/>
          </a:xfrm>
        </p:spPr>
        <p:txBody>
          <a:bodyPr/>
          <a:lstStyle/>
          <a:p>
            <a:r>
              <a:rPr lang="fr-CH" dirty="0"/>
              <a:t>Programme de la formation des enseignants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FAEB54C-E7CF-3E6B-6C49-C57E986977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509487"/>
            <a:ext cx="10948609" cy="5050970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fr-FR" sz="7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Introduction à la formation </a:t>
            </a:r>
            <a:endParaRPr lang="fr-CH" sz="7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fr-FR" sz="7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Chapitre 1 Définition des Concepts clés </a:t>
            </a:r>
            <a:endParaRPr lang="fr-CH" sz="7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fr-FR" sz="7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Chapitre 2. Cadre juridique et normatif </a:t>
            </a:r>
            <a:endParaRPr lang="fr-CH" sz="7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fr-FR" sz="7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Chapitre 3. Violences faites aux enfants au sein des écoles</a:t>
            </a:r>
            <a:endParaRPr lang="fr-CH" sz="7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fr-FR" sz="7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Chapitre 4. Protection et prévention contre les violences faites aux enfants dans les écoles</a:t>
            </a:r>
            <a:endParaRPr lang="fr-CH" sz="7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fr-FR" sz="7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Chapitre 5.  Facteur des risques et de protection des enfants à l’école  </a:t>
            </a:r>
            <a:endParaRPr lang="fr-CH" sz="7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fr-FR" sz="7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Chapitre 6 Comportements et attitudes du personnel et bientraitance des enfants au sein des écoles  </a:t>
            </a:r>
            <a:endParaRPr lang="fr-CH" sz="7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fr-FR" sz="7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Chapitre 7.Responsabilités des adultes dans la protection des enfants </a:t>
            </a:r>
            <a:endParaRPr lang="fr-CH" sz="7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fr-FR" sz="7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Chapitre 8 La maltraitance institutionnelle</a:t>
            </a:r>
            <a:endParaRPr lang="fr-CH" sz="7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fr-FR" sz="7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Chapitre 9 Participation des enseignants et des autorités scolaires dans la protection des enfants</a:t>
            </a:r>
            <a:endParaRPr lang="fr-CH" sz="7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fr-FR" sz="7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Chapitre 10.Charte de la bientraitance des enfants  :  pour prévenir </a:t>
            </a:r>
            <a:endParaRPr lang="fr-CH" sz="7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fr-FR" sz="7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Chapitre 11. Obligation de signalement et prise en charge de cas des violences contre les enfants au sein de l’école :  pour protéger les élèves victimes</a:t>
            </a:r>
            <a:endParaRPr lang="fr-CH" sz="7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fr-FR" sz="7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Chapitre 12 Participation des enfants : pour favoriser une culture de bientraitance </a:t>
            </a:r>
            <a:endParaRPr lang="fr-CH" sz="7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fr-FR" sz="7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Chapitre 13 Le travail des clubs d’enfants dans la prévention des violences faites aux enfants :  une pratique participative et bientraitante à développer</a:t>
            </a:r>
            <a:endParaRPr lang="fr-CH" sz="7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1950571490"/>
      </p:ext>
    </p:extLst>
  </p:cSld>
  <p:clrMapOvr>
    <a:masterClrMapping/>
  </p:clrMapOvr>
</p:sld>
</file>

<file path=ppt/theme/theme1.xml><?xml version="1.0" encoding="utf-8"?>
<a:theme xmlns:a="http://schemas.openxmlformats.org/drawingml/2006/main" name="Facette">
  <a:themeElements>
    <a:clrScheme name="Bleu vert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Facette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t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6512</TotalTime>
  <Words>1060</Words>
  <Application>Microsoft Office PowerPoint</Application>
  <PresentationFormat>Grand écran</PresentationFormat>
  <Paragraphs>106</Paragraphs>
  <Slides>10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7" baseType="lpstr">
      <vt:lpstr>Arial</vt:lpstr>
      <vt:lpstr>Calibri</vt:lpstr>
      <vt:lpstr>Courier New</vt:lpstr>
      <vt:lpstr>Trebuchet MS</vt:lpstr>
      <vt:lpstr>Wingdings</vt:lpstr>
      <vt:lpstr>Wingdings 3</vt:lpstr>
      <vt:lpstr>Facette</vt:lpstr>
      <vt:lpstr>Prévention des violences en milieu scolaire -exemple du BICE à Goma RDC</vt:lpstr>
      <vt:lpstr>Présentation d’une action en RDC- Goma</vt:lpstr>
      <vt:lpstr>1.Prévention auprès des élèves : étapes-actions  pour y parvenir</vt:lpstr>
      <vt:lpstr>2.Implication progressive des équipes éducatives à la protection des enfants (concomitant avec 1) </vt:lpstr>
      <vt:lpstr>3. Quelques Résultats</vt:lpstr>
      <vt:lpstr>Annexes</vt:lpstr>
      <vt:lpstr>CHARTE DU BON COMPORTEMENT A L’ATTENTION DE TOUS </vt:lpstr>
      <vt:lpstr>Guide  d’éducation aux droits des enfants- précisions</vt:lpstr>
      <vt:lpstr>Programme de la formation des enseignants</vt:lpstr>
      <vt:lpstr>Merci pour votre attention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Prévention des violences en milieu scolaire</dc:title>
  <dc:creator>Marie-Laure Joliveau</dc:creator>
  <cp:lastModifiedBy>Marie-Laure Joliveau</cp:lastModifiedBy>
  <cp:revision>11</cp:revision>
  <dcterms:created xsi:type="dcterms:W3CDTF">2023-03-17T11:51:52Z</dcterms:created>
  <dcterms:modified xsi:type="dcterms:W3CDTF">2023-04-18T09:41:41Z</dcterms:modified>
</cp:coreProperties>
</file>