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85" r:id="rId2"/>
    <p:sldId id="302" r:id="rId3"/>
    <p:sldId id="286" r:id="rId4"/>
    <p:sldId id="281" r:id="rId5"/>
    <p:sldId id="260" r:id="rId6"/>
    <p:sldId id="261" r:id="rId7"/>
    <p:sldId id="301" r:id="rId8"/>
    <p:sldId id="283" r:id="rId9"/>
    <p:sldId id="324" r:id="rId10"/>
    <p:sldId id="326" r:id="rId11"/>
    <p:sldId id="325" r:id="rId12"/>
    <p:sldId id="320" r:id="rId13"/>
    <p:sldId id="321" r:id="rId14"/>
    <p:sldId id="323" r:id="rId15"/>
    <p:sldId id="279" r:id="rId16"/>
    <p:sldId id="284" r:id="rId17"/>
    <p:sldId id="295" r:id="rId18"/>
    <p:sldId id="296" r:id="rId19"/>
    <p:sldId id="297" r:id="rId20"/>
    <p:sldId id="294" r:id="rId21"/>
    <p:sldId id="309" r:id="rId22"/>
    <p:sldId id="310" r:id="rId23"/>
    <p:sldId id="318" r:id="rId24"/>
    <p:sldId id="293" r:id="rId25"/>
    <p:sldId id="307" r:id="rId26"/>
    <p:sldId id="290" r:id="rId27"/>
    <p:sldId id="305" r:id="rId28"/>
    <p:sldId id="299" r:id="rId29"/>
    <p:sldId id="308" r:id="rId30"/>
    <p:sldId id="311" r:id="rId31"/>
    <p:sldId id="315" r:id="rId32"/>
    <p:sldId id="264" r:id="rId33"/>
    <p:sldId id="262" r:id="rId34"/>
    <p:sldId id="265" r:id="rId35"/>
    <p:sldId id="266" r:id="rId36"/>
    <p:sldId id="267" r:id="rId37"/>
    <p:sldId id="268" r:id="rId38"/>
    <p:sldId id="269" r:id="rId39"/>
    <p:sldId id="270" r:id="rId40"/>
    <p:sldId id="271" r:id="rId41"/>
    <p:sldId id="272" r:id="rId42"/>
    <p:sldId id="273" r:id="rId43"/>
    <p:sldId id="274" r:id="rId44"/>
    <p:sldId id="275" r:id="rId45"/>
    <p:sldId id="288" r:id="rId46"/>
    <p:sldId id="278" r:id="rId47"/>
    <p:sldId id="313" r:id="rId48"/>
    <p:sldId id="277" r:id="rId49"/>
    <p:sldId id="276" r:id="rId50"/>
    <p:sldId id="319" r:id="rId51"/>
    <p:sldId id="322" r:id="rId52"/>
    <p:sldId id="31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9" autoAdjust="0"/>
    <p:restoredTop sz="91942" autoAdjust="0"/>
  </p:normalViewPr>
  <p:slideViewPr>
    <p:cSldViewPr>
      <p:cViewPr varScale="1">
        <p:scale>
          <a:sx n="56" d="100"/>
          <a:sy n="56" d="100"/>
        </p:scale>
        <p:origin x="1460" y="44"/>
      </p:cViewPr>
      <p:guideLst>
        <p:guide orient="horz" pos="2160"/>
        <p:guide pos="2880"/>
      </p:guideLst>
    </p:cSldViewPr>
  </p:slideViewPr>
  <p:outlineViewPr>
    <p:cViewPr>
      <p:scale>
        <a:sx n="33" d="100"/>
        <a:sy n="33" d="100"/>
      </p:scale>
      <p:origin x="0" y="94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phine Heurtaux" userId="a2ef952496f9a07a" providerId="LiveId" clId="{13AD2592-36BD-402F-B31D-2FEB55D09028}"/>
    <pc:docChg chg="modSld sldOrd">
      <pc:chgData name="Delphine Heurtaux" userId="a2ef952496f9a07a" providerId="LiveId" clId="{13AD2592-36BD-402F-B31D-2FEB55D09028}" dt="2023-04-18T15:19:02.018" v="1"/>
      <pc:docMkLst>
        <pc:docMk/>
      </pc:docMkLst>
      <pc:sldChg chg="ord">
        <pc:chgData name="Delphine Heurtaux" userId="a2ef952496f9a07a" providerId="LiveId" clId="{13AD2592-36BD-402F-B31D-2FEB55D09028}" dt="2023-04-18T15:19:02.018" v="1"/>
        <pc:sldMkLst>
          <pc:docMk/>
          <pc:sldMk cId="1557796339" sldId="32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Questions Assessed</a:t>
            </a:r>
          </a:p>
        </c:rich>
      </c:tx>
      <c:layout>
        <c:manualLayout>
          <c:xMode val="edge"/>
          <c:yMode val="edge"/>
          <c:x val="1.8870090563003934E-2"/>
          <c:y val="1.5984017660451641E-2"/>
        </c:manualLayout>
      </c:layout>
      <c:overlay val="0"/>
    </c:title>
    <c:autoTitleDeleted val="0"/>
    <c:plotArea>
      <c:layout>
        <c:manualLayout>
          <c:layoutTarget val="inner"/>
          <c:xMode val="edge"/>
          <c:yMode val="edge"/>
          <c:x val="9.0789175001773442E-2"/>
          <c:y val="0.13433090750019885"/>
          <c:w val="0.49820564659147332"/>
          <c:h val="0.83789131472202349"/>
        </c:manualLayout>
      </c:layout>
      <c:pieChart>
        <c:varyColors val="1"/>
        <c:ser>
          <c:idx val="0"/>
          <c:order val="0"/>
          <c:tx>
            <c:strRef>
              <c:f>Sheet1!$B$1</c:f>
              <c:strCache>
                <c:ptCount val="1"/>
                <c:pt idx="0">
                  <c:v>Questions Assesed</c:v>
                </c:pt>
              </c:strCache>
            </c:strRef>
          </c:tx>
          <c:dLbls>
            <c:spPr>
              <a:noFill/>
              <a:ln>
                <a:noFill/>
              </a:ln>
              <a:effectLst/>
            </c:spPr>
            <c:txPr>
              <a:bodyPr/>
              <a:lstStyle/>
              <a:p>
                <a:pPr>
                  <a:defRPr sz="1200"/>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Sheet1!$A$2:$A$12</c:f>
              <c:strCache>
                <c:ptCount val="11"/>
                <c:pt idx="0">
                  <c:v>Papalanto</c:v>
                </c:pt>
                <c:pt idx="1">
                  <c:v>Community High School</c:v>
                </c:pt>
                <c:pt idx="2">
                  <c:v>Anglican Grammar School</c:v>
                </c:pt>
                <c:pt idx="3">
                  <c:v>Itori Comprehensive</c:v>
                </c:pt>
                <c:pt idx="4">
                  <c:v>Methodist High School</c:v>
                </c:pt>
                <c:pt idx="5">
                  <c:v>St. Peter's </c:v>
                </c:pt>
                <c:pt idx="6">
                  <c:v>Pakoto High School</c:v>
                </c:pt>
                <c:pt idx="7">
                  <c:v>Coker Area</c:v>
                </c:pt>
                <c:pt idx="8">
                  <c:v>Itoki</c:v>
                </c:pt>
                <c:pt idx="9">
                  <c:v>Adenrele</c:v>
                </c:pt>
                <c:pt idx="10">
                  <c:v>Nigeria Navy</c:v>
                </c:pt>
              </c:strCache>
            </c:strRef>
          </c:cat>
          <c:val>
            <c:numRef>
              <c:f>Sheet1!$B$2:$B$12</c:f>
              <c:numCache>
                <c:formatCode>0.00%</c:formatCode>
                <c:ptCount val="11"/>
                <c:pt idx="0">
                  <c:v>0.14300000000000002</c:v>
                </c:pt>
                <c:pt idx="1">
                  <c:v>9.6000000000000016E-2</c:v>
                </c:pt>
                <c:pt idx="2">
                  <c:v>9.6000000000000016E-2</c:v>
                </c:pt>
                <c:pt idx="3">
                  <c:v>8.2000000000000003E-2</c:v>
                </c:pt>
                <c:pt idx="4" formatCode="0%">
                  <c:v>0.19000000000000003</c:v>
                </c:pt>
                <c:pt idx="5">
                  <c:v>8.2000000000000003E-2</c:v>
                </c:pt>
                <c:pt idx="6">
                  <c:v>3.500000000000001E-2</c:v>
                </c:pt>
                <c:pt idx="7">
                  <c:v>2.8000000000000004E-2</c:v>
                </c:pt>
                <c:pt idx="8">
                  <c:v>0.10299999999999998</c:v>
                </c:pt>
                <c:pt idx="9">
                  <c:v>0.10900000000000001</c:v>
                </c:pt>
                <c:pt idx="10" formatCode="0%">
                  <c:v>4.0000000000000008E-2</c:v>
                </c:pt>
              </c:numCache>
            </c:numRef>
          </c:val>
          <c:extLst>
            <c:ext xmlns:c16="http://schemas.microsoft.com/office/drawing/2014/chart" uri="{C3380CC4-5D6E-409C-BE32-E72D297353CC}">
              <c16:uniqueId val="{00000000-9036-4F4E-B93F-9C885D2DAFDE}"/>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3838145231846035"/>
          <c:y val="2.4974150958402943E-3"/>
          <c:w val="0.45411101390104019"/>
          <c:h val="0.9280719205279675"/>
        </c:manualLayout>
      </c:layout>
      <c:overlay val="0"/>
    </c:legend>
    <c:plotVisOnly val="1"/>
    <c:dispBlanksAs val="zero"/>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DBD2C-93AD-4291-A57E-7A5562D63857}" type="doc">
      <dgm:prSet loTypeId="urn:microsoft.com/office/officeart/2005/8/layout/cycle3" loCatId="cycle" qsTypeId="urn:microsoft.com/office/officeart/2005/8/quickstyle/3d2" qsCatId="3D" csTypeId="urn:microsoft.com/office/officeart/2005/8/colors/colorful1#1" csCatId="colorful" phldr="1"/>
      <dgm:spPr/>
      <dgm:t>
        <a:bodyPr/>
        <a:lstStyle/>
        <a:p>
          <a:endParaRPr lang="en-US"/>
        </a:p>
      </dgm:t>
    </dgm:pt>
    <dgm:pt modelId="{69B6B318-C99C-4F3F-B867-9714F1471968}">
      <dgm:prSet phldrT="[Text]"/>
      <dgm:spPr/>
      <dgm:t>
        <a:bodyPr/>
        <a:lstStyle/>
        <a:p>
          <a:r>
            <a:rPr lang="en-US" dirty="0">
              <a:latin typeface="Aharoni" pitchFamily="2" charset="-79"/>
              <a:cs typeface="Aharoni" pitchFamily="2" charset="-79"/>
            </a:rPr>
            <a:t>REFOCUSING THE STUDENTS TO EMBRACE  PEACE AT ALL TIME.</a:t>
          </a:r>
        </a:p>
      </dgm:t>
    </dgm:pt>
    <dgm:pt modelId="{4F757E48-C724-4F59-9247-EC5A61A92C42}" type="parTrans" cxnId="{7FC65566-4416-4143-B447-75B2C2A9DE9A}">
      <dgm:prSet/>
      <dgm:spPr/>
      <dgm:t>
        <a:bodyPr/>
        <a:lstStyle/>
        <a:p>
          <a:endParaRPr lang="en-US"/>
        </a:p>
      </dgm:t>
    </dgm:pt>
    <dgm:pt modelId="{EBEB19BB-BD8E-4C19-A227-455264454BE0}" type="sibTrans" cxnId="{7FC65566-4416-4143-B447-75B2C2A9DE9A}">
      <dgm:prSet/>
      <dgm:spPr/>
      <dgm:t>
        <a:bodyPr/>
        <a:lstStyle/>
        <a:p>
          <a:endParaRPr lang="en-US"/>
        </a:p>
      </dgm:t>
    </dgm:pt>
    <dgm:pt modelId="{6131B6E6-656A-4B92-B1A6-BC90703273BC}">
      <dgm:prSet phldrT="[Text]"/>
      <dgm:spPr/>
      <dgm:t>
        <a:bodyPr/>
        <a:lstStyle/>
        <a:p>
          <a:r>
            <a:rPr lang="en-US">
              <a:latin typeface="Aharoni" pitchFamily="2" charset="-79"/>
              <a:cs typeface="Aharoni" pitchFamily="2" charset="-79"/>
            </a:rPr>
            <a:t>PRACTICAL GOAL SETTING</a:t>
          </a:r>
          <a:endParaRPr lang="en-US" dirty="0">
            <a:latin typeface="Aharoni" pitchFamily="2" charset="-79"/>
            <a:cs typeface="Aharoni" pitchFamily="2" charset="-79"/>
          </a:endParaRPr>
        </a:p>
      </dgm:t>
    </dgm:pt>
    <dgm:pt modelId="{C2C3D0C4-1366-485D-A4A0-A043819311F0}" type="parTrans" cxnId="{87D799FF-9BB0-446D-B4F9-2044E8F86788}">
      <dgm:prSet/>
      <dgm:spPr/>
      <dgm:t>
        <a:bodyPr/>
        <a:lstStyle/>
        <a:p>
          <a:endParaRPr lang="en-US"/>
        </a:p>
      </dgm:t>
    </dgm:pt>
    <dgm:pt modelId="{C9ADAECB-8A1B-4057-8E22-DA1B1C7BDD36}" type="sibTrans" cxnId="{87D799FF-9BB0-446D-B4F9-2044E8F86788}">
      <dgm:prSet/>
      <dgm:spPr/>
      <dgm:t>
        <a:bodyPr/>
        <a:lstStyle/>
        <a:p>
          <a:endParaRPr lang="en-US"/>
        </a:p>
      </dgm:t>
    </dgm:pt>
    <dgm:pt modelId="{5647B986-80D1-4112-B722-4E1AF639795A}">
      <dgm:prSet phldrT="[Text]"/>
      <dgm:spPr/>
      <dgm:t>
        <a:bodyPr/>
        <a:lstStyle/>
        <a:p>
          <a:r>
            <a:rPr lang="en-US" dirty="0">
              <a:latin typeface="Aharoni" pitchFamily="2" charset="-79"/>
              <a:cs typeface="Aharoni" pitchFamily="2" charset="-79"/>
            </a:rPr>
            <a:t>DEVELOPMENT OF STUDENT CREATIVITY</a:t>
          </a:r>
        </a:p>
      </dgm:t>
    </dgm:pt>
    <dgm:pt modelId="{0A455A1D-81DC-4FD7-A9CD-00A5E1814547}" type="parTrans" cxnId="{5353F280-493E-4873-A6F7-FE9E918B9B17}">
      <dgm:prSet/>
      <dgm:spPr/>
      <dgm:t>
        <a:bodyPr/>
        <a:lstStyle/>
        <a:p>
          <a:endParaRPr lang="en-US"/>
        </a:p>
      </dgm:t>
    </dgm:pt>
    <dgm:pt modelId="{CE9D6C71-0C9B-4077-A188-D11D603D03E6}" type="sibTrans" cxnId="{5353F280-493E-4873-A6F7-FE9E918B9B17}">
      <dgm:prSet/>
      <dgm:spPr/>
      <dgm:t>
        <a:bodyPr/>
        <a:lstStyle/>
        <a:p>
          <a:endParaRPr lang="en-US"/>
        </a:p>
      </dgm:t>
    </dgm:pt>
    <dgm:pt modelId="{5548B88C-3007-40DF-AF12-8D3FC34F7AEF}">
      <dgm:prSet phldrT="[Text]" custT="1"/>
      <dgm:spPr/>
      <dgm:t>
        <a:bodyPr/>
        <a:lstStyle/>
        <a:p>
          <a:r>
            <a:rPr lang="en-US" sz="1200" dirty="0">
              <a:latin typeface="Aharoni" pitchFamily="2" charset="-79"/>
              <a:cs typeface="Aharoni" pitchFamily="2" charset="-79"/>
            </a:rPr>
            <a:t>ABILITY TO IMPLEMENT CREATIVE PROBLEM SOLVING STRATEGIES</a:t>
          </a:r>
          <a:r>
            <a:rPr lang="en-US" sz="1400" dirty="0">
              <a:latin typeface="Aharoni" pitchFamily="2" charset="-79"/>
              <a:cs typeface="Aharoni" pitchFamily="2" charset="-79"/>
            </a:rPr>
            <a:t>.</a:t>
          </a:r>
        </a:p>
      </dgm:t>
    </dgm:pt>
    <dgm:pt modelId="{247DD0FD-BF88-47EB-8260-FB8007691BE6}" type="parTrans" cxnId="{86D96DED-C4F0-4344-928B-A0B9956566AE}">
      <dgm:prSet/>
      <dgm:spPr/>
      <dgm:t>
        <a:bodyPr/>
        <a:lstStyle/>
        <a:p>
          <a:endParaRPr lang="en-US"/>
        </a:p>
      </dgm:t>
    </dgm:pt>
    <dgm:pt modelId="{6B8A2BAB-D64E-4153-A705-C5C3F3E442E9}" type="sibTrans" cxnId="{86D96DED-C4F0-4344-928B-A0B9956566AE}">
      <dgm:prSet/>
      <dgm:spPr/>
      <dgm:t>
        <a:bodyPr/>
        <a:lstStyle/>
        <a:p>
          <a:endParaRPr lang="en-US"/>
        </a:p>
      </dgm:t>
    </dgm:pt>
    <dgm:pt modelId="{113C8F76-1BCE-4F05-B6CF-5778DC833A6F}">
      <dgm:prSet phldrT="[Text]"/>
      <dgm:spPr/>
      <dgm:t>
        <a:bodyPr/>
        <a:lstStyle/>
        <a:p>
          <a:r>
            <a:rPr lang="en-US" b="1" dirty="0">
              <a:latin typeface="Aharoni" pitchFamily="2" charset="-79"/>
              <a:cs typeface="Aharoni" pitchFamily="2" charset="-79"/>
            </a:rPr>
            <a:t>ABILITY TO CREATE THE (END) IN MIND</a:t>
          </a:r>
        </a:p>
      </dgm:t>
    </dgm:pt>
    <dgm:pt modelId="{2C5A2C72-32B6-477E-B239-84186EDD610C}" type="parTrans" cxnId="{0DD9AE4D-AD15-402B-A012-CE67EE546EB2}">
      <dgm:prSet/>
      <dgm:spPr/>
      <dgm:t>
        <a:bodyPr/>
        <a:lstStyle/>
        <a:p>
          <a:endParaRPr lang="en-US"/>
        </a:p>
      </dgm:t>
    </dgm:pt>
    <dgm:pt modelId="{D99EEA2D-0226-496E-96CF-E1E22140D6CC}" type="sibTrans" cxnId="{0DD9AE4D-AD15-402B-A012-CE67EE546EB2}">
      <dgm:prSet/>
      <dgm:spPr/>
      <dgm:t>
        <a:bodyPr/>
        <a:lstStyle/>
        <a:p>
          <a:endParaRPr lang="en-US"/>
        </a:p>
      </dgm:t>
    </dgm:pt>
    <dgm:pt modelId="{78B2D5B3-5632-4058-9174-4F2FEF8113E7}">
      <dgm:prSet/>
      <dgm:spPr/>
      <dgm:t>
        <a:bodyPr/>
        <a:lstStyle/>
        <a:p>
          <a:r>
            <a:rPr lang="en-US" dirty="0">
              <a:latin typeface="Aharoni" pitchFamily="2" charset="-79"/>
              <a:cs typeface="Aharoni" pitchFamily="2" charset="-79"/>
            </a:rPr>
            <a:t>DEVELOPING CONFLICTS RESOLUTION STRATEGIES</a:t>
          </a:r>
        </a:p>
      </dgm:t>
    </dgm:pt>
    <dgm:pt modelId="{6005CDCB-18BE-4F0E-B8AA-B5FDEBCF9B42}" type="parTrans" cxnId="{250F4D9C-3188-4BBD-8378-B4AE42E12098}">
      <dgm:prSet/>
      <dgm:spPr/>
      <dgm:t>
        <a:bodyPr/>
        <a:lstStyle/>
        <a:p>
          <a:endParaRPr lang="en-US"/>
        </a:p>
      </dgm:t>
    </dgm:pt>
    <dgm:pt modelId="{C1E5F1FE-F5A3-4A2D-8B90-482094B70641}" type="sibTrans" cxnId="{250F4D9C-3188-4BBD-8378-B4AE42E12098}">
      <dgm:prSet/>
      <dgm:spPr/>
      <dgm:t>
        <a:bodyPr/>
        <a:lstStyle/>
        <a:p>
          <a:endParaRPr lang="en-US"/>
        </a:p>
      </dgm:t>
    </dgm:pt>
    <dgm:pt modelId="{CB6441CA-ADA1-4796-9C32-9282F00779AB}">
      <dgm:prSet/>
      <dgm:spPr/>
      <dgm:t>
        <a:bodyPr/>
        <a:lstStyle/>
        <a:p>
          <a:r>
            <a:rPr lang="en-US" dirty="0">
              <a:latin typeface="Aharoni" pitchFamily="2" charset="-79"/>
              <a:cs typeface="Aharoni" pitchFamily="2" charset="-79"/>
            </a:rPr>
            <a:t>BRINGING OUT  THE  TALENT FROM THE VULNERABLE AFTER REHABILITATION. </a:t>
          </a:r>
        </a:p>
      </dgm:t>
    </dgm:pt>
    <dgm:pt modelId="{EC4CDA1F-90A6-48BB-B316-FA22FF4B5C4B}" type="parTrans" cxnId="{8BAA4AAD-A461-441E-BB29-1C31EEAAA83E}">
      <dgm:prSet/>
      <dgm:spPr/>
      <dgm:t>
        <a:bodyPr/>
        <a:lstStyle/>
        <a:p>
          <a:endParaRPr lang="en-US"/>
        </a:p>
      </dgm:t>
    </dgm:pt>
    <dgm:pt modelId="{DEAF2E0D-3343-40C4-A62E-02A4EF2577AA}" type="sibTrans" cxnId="{8BAA4AAD-A461-441E-BB29-1C31EEAAA83E}">
      <dgm:prSet/>
      <dgm:spPr/>
      <dgm:t>
        <a:bodyPr/>
        <a:lstStyle/>
        <a:p>
          <a:endParaRPr lang="en-US"/>
        </a:p>
      </dgm:t>
    </dgm:pt>
    <dgm:pt modelId="{D89D592E-D520-4F22-B42B-F7805DC98DE4}" type="pres">
      <dgm:prSet presAssocID="{5E1DBD2C-93AD-4291-A57E-7A5562D63857}" presName="Name0" presStyleCnt="0">
        <dgm:presLayoutVars>
          <dgm:dir/>
          <dgm:resizeHandles val="exact"/>
        </dgm:presLayoutVars>
      </dgm:prSet>
      <dgm:spPr/>
    </dgm:pt>
    <dgm:pt modelId="{F826FDE3-66F5-40EE-B9D6-3E8B4EF309CF}" type="pres">
      <dgm:prSet presAssocID="{5E1DBD2C-93AD-4291-A57E-7A5562D63857}" presName="cycle" presStyleCnt="0"/>
      <dgm:spPr/>
    </dgm:pt>
    <dgm:pt modelId="{31A39451-AE4B-4F80-A512-A2063D72B2BE}" type="pres">
      <dgm:prSet presAssocID="{69B6B318-C99C-4F3F-B867-9714F1471968}" presName="nodeFirstNode" presStyleLbl="node1" presStyleIdx="0" presStyleCnt="7">
        <dgm:presLayoutVars>
          <dgm:bulletEnabled val="1"/>
        </dgm:presLayoutVars>
      </dgm:prSet>
      <dgm:spPr/>
    </dgm:pt>
    <dgm:pt modelId="{21B1245A-7F28-423F-A4F4-D0329CEC6307}" type="pres">
      <dgm:prSet presAssocID="{EBEB19BB-BD8E-4C19-A227-455264454BE0}" presName="sibTransFirstNode" presStyleLbl="bgShp" presStyleIdx="0" presStyleCnt="1"/>
      <dgm:spPr/>
    </dgm:pt>
    <dgm:pt modelId="{5A999A37-62A3-4A2D-8C22-145233908BB7}" type="pres">
      <dgm:prSet presAssocID="{6131B6E6-656A-4B92-B1A6-BC90703273BC}" presName="nodeFollowingNodes" presStyleLbl="node1" presStyleIdx="1" presStyleCnt="7">
        <dgm:presLayoutVars>
          <dgm:bulletEnabled val="1"/>
        </dgm:presLayoutVars>
      </dgm:prSet>
      <dgm:spPr/>
    </dgm:pt>
    <dgm:pt modelId="{F09864E9-4728-4DAA-A593-8D004C4CD1BA}" type="pres">
      <dgm:prSet presAssocID="{5647B986-80D1-4112-B722-4E1AF639795A}" presName="nodeFollowingNodes" presStyleLbl="node1" presStyleIdx="2" presStyleCnt="7">
        <dgm:presLayoutVars>
          <dgm:bulletEnabled val="1"/>
        </dgm:presLayoutVars>
      </dgm:prSet>
      <dgm:spPr/>
    </dgm:pt>
    <dgm:pt modelId="{D606B799-2DFE-4803-B5C0-98411E44B656}" type="pres">
      <dgm:prSet presAssocID="{78B2D5B3-5632-4058-9174-4F2FEF8113E7}" presName="nodeFollowingNodes" presStyleLbl="node1" presStyleIdx="3" presStyleCnt="7">
        <dgm:presLayoutVars>
          <dgm:bulletEnabled val="1"/>
        </dgm:presLayoutVars>
      </dgm:prSet>
      <dgm:spPr/>
    </dgm:pt>
    <dgm:pt modelId="{3F2CB946-6561-45F2-979E-6238C513EF04}" type="pres">
      <dgm:prSet presAssocID="{CB6441CA-ADA1-4796-9C32-9282F00779AB}" presName="nodeFollowingNodes" presStyleLbl="node1" presStyleIdx="4" presStyleCnt="7">
        <dgm:presLayoutVars>
          <dgm:bulletEnabled val="1"/>
        </dgm:presLayoutVars>
      </dgm:prSet>
      <dgm:spPr/>
    </dgm:pt>
    <dgm:pt modelId="{396B6521-A169-4766-9CDE-BC8B78A164CF}" type="pres">
      <dgm:prSet presAssocID="{5548B88C-3007-40DF-AF12-8D3FC34F7AEF}" presName="nodeFollowingNodes" presStyleLbl="node1" presStyleIdx="5" presStyleCnt="7" custScaleX="129559">
        <dgm:presLayoutVars>
          <dgm:bulletEnabled val="1"/>
        </dgm:presLayoutVars>
      </dgm:prSet>
      <dgm:spPr/>
    </dgm:pt>
    <dgm:pt modelId="{DA1348E3-DE84-4FDA-9F13-F06B86D55999}" type="pres">
      <dgm:prSet presAssocID="{113C8F76-1BCE-4F05-B6CF-5778DC833A6F}" presName="nodeFollowingNodes" presStyleLbl="node1" presStyleIdx="6" presStyleCnt="7">
        <dgm:presLayoutVars>
          <dgm:bulletEnabled val="1"/>
        </dgm:presLayoutVars>
      </dgm:prSet>
      <dgm:spPr/>
    </dgm:pt>
  </dgm:ptLst>
  <dgm:cxnLst>
    <dgm:cxn modelId="{2539D011-1AB3-4957-A425-6AFA36EB3050}" type="presOf" srcId="{6131B6E6-656A-4B92-B1A6-BC90703273BC}" destId="{5A999A37-62A3-4A2D-8C22-145233908BB7}" srcOrd="0" destOrd="0" presId="urn:microsoft.com/office/officeart/2005/8/layout/cycle3"/>
    <dgm:cxn modelId="{F8434413-E1EF-40C7-B087-CA4B3244EEFD}" type="presOf" srcId="{5E1DBD2C-93AD-4291-A57E-7A5562D63857}" destId="{D89D592E-D520-4F22-B42B-F7805DC98DE4}" srcOrd="0" destOrd="0" presId="urn:microsoft.com/office/officeart/2005/8/layout/cycle3"/>
    <dgm:cxn modelId="{D6E3EC5F-F31F-44E1-99CA-7D5FA5F77673}" type="presOf" srcId="{113C8F76-1BCE-4F05-B6CF-5778DC833A6F}" destId="{DA1348E3-DE84-4FDA-9F13-F06B86D55999}" srcOrd="0" destOrd="0" presId="urn:microsoft.com/office/officeart/2005/8/layout/cycle3"/>
    <dgm:cxn modelId="{7FC65566-4416-4143-B447-75B2C2A9DE9A}" srcId="{5E1DBD2C-93AD-4291-A57E-7A5562D63857}" destId="{69B6B318-C99C-4F3F-B867-9714F1471968}" srcOrd="0" destOrd="0" parTransId="{4F757E48-C724-4F59-9247-EC5A61A92C42}" sibTransId="{EBEB19BB-BD8E-4C19-A227-455264454BE0}"/>
    <dgm:cxn modelId="{0DD9AE4D-AD15-402B-A012-CE67EE546EB2}" srcId="{5E1DBD2C-93AD-4291-A57E-7A5562D63857}" destId="{113C8F76-1BCE-4F05-B6CF-5778DC833A6F}" srcOrd="6" destOrd="0" parTransId="{2C5A2C72-32B6-477E-B239-84186EDD610C}" sibTransId="{D99EEA2D-0226-496E-96CF-E1E22140D6CC}"/>
    <dgm:cxn modelId="{5353F280-493E-4873-A6F7-FE9E918B9B17}" srcId="{5E1DBD2C-93AD-4291-A57E-7A5562D63857}" destId="{5647B986-80D1-4112-B722-4E1AF639795A}" srcOrd="2" destOrd="0" parTransId="{0A455A1D-81DC-4FD7-A9CD-00A5E1814547}" sibTransId="{CE9D6C71-0C9B-4077-A188-D11D603D03E6}"/>
    <dgm:cxn modelId="{704D3590-6E4A-47E8-B582-B3BF86ED590B}" type="presOf" srcId="{69B6B318-C99C-4F3F-B867-9714F1471968}" destId="{31A39451-AE4B-4F80-A512-A2063D72B2BE}" srcOrd="0" destOrd="0" presId="urn:microsoft.com/office/officeart/2005/8/layout/cycle3"/>
    <dgm:cxn modelId="{250F4D9C-3188-4BBD-8378-B4AE42E12098}" srcId="{5E1DBD2C-93AD-4291-A57E-7A5562D63857}" destId="{78B2D5B3-5632-4058-9174-4F2FEF8113E7}" srcOrd="3" destOrd="0" parTransId="{6005CDCB-18BE-4F0E-B8AA-B5FDEBCF9B42}" sibTransId="{C1E5F1FE-F5A3-4A2D-8B90-482094B70641}"/>
    <dgm:cxn modelId="{194EBA9F-15AB-4616-84C8-9D5D4DC7C1F0}" type="presOf" srcId="{EBEB19BB-BD8E-4C19-A227-455264454BE0}" destId="{21B1245A-7F28-423F-A4F4-D0329CEC6307}" srcOrd="0" destOrd="0" presId="urn:microsoft.com/office/officeart/2005/8/layout/cycle3"/>
    <dgm:cxn modelId="{338CCBA3-83E5-4FC3-887B-5FFD721FA8EE}" type="presOf" srcId="{5548B88C-3007-40DF-AF12-8D3FC34F7AEF}" destId="{396B6521-A169-4766-9CDE-BC8B78A164CF}" srcOrd="0" destOrd="0" presId="urn:microsoft.com/office/officeart/2005/8/layout/cycle3"/>
    <dgm:cxn modelId="{8BAA4AAD-A461-441E-BB29-1C31EEAAA83E}" srcId="{5E1DBD2C-93AD-4291-A57E-7A5562D63857}" destId="{CB6441CA-ADA1-4796-9C32-9282F00779AB}" srcOrd="4" destOrd="0" parTransId="{EC4CDA1F-90A6-48BB-B316-FA22FF4B5C4B}" sibTransId="{DEAF2E0D-3343-40C4-A62E-02A4EF2577AA}"/>
    <dgm:cxn modelId="{B9D9E2AF-C2D3-47C3-9A9A-66D1FF0743E7}" type="presOf" srcId="{5647B986-80D1-4112-B722-4E1AF639795A}" destId="{F09864E9-4728-4DAA-A593-8D004C4CD1BA}" srcOrd="0" destOrd="0" presId="urn:microsoft.com/office/officeart/2005/8/layout/cycle3"/>
    <dgm:cxn modelId="{544ECDCA-6B35-41B2-B567-FC6357D1CCC1}" type="presOf" srcId="{78B2D5B3-5632-4058-9174-4F2FEF8113E7}" destId="{D606B799-2DFE-4803-B5C0-98411E44B656}" srcOrd="0" destOrd="0" presId="urn:microsoft.com/office/officeart/2005/8/layout/cycle3"/>
    <dgm:cxn modelId="{86D96DED-C4F0-4344-928B-A0B9956566AE}" srcId="{5E1DBD2C-93AD-4291-A57E-7A5562D63857}" destId="{5548B88C-3007-40DF-AF12-8D3FC34F7AEF}" srcOrd="5" destOrd="0" parTransId="{247DD0FD-BF88-47EB-8260-FB8007691BE6}" sibTransId="{6B8A2BAB-D64E-4153-A705-C5C3F3E442E9}"/>
    <dgm:cxn modelId="{3C0EB5F5-A64D-4E2D-AB77-5599751E637C}" type="presOf" srcId="{CB6441CA-ADA1-4796-9C32-9282F00779AB}" destId="{3F2CB946-6561-45F2-979E-6238C513EF04}" srcOrd="0" destOrd="0" presId="urn:microsoft.com/office/officeart/2005/8/layout/cycle3"/>
    <dgm:cxn modelId="{87D799FF-9BB0-446D-B4F9-2044E8F86788}" srcId="{5E1DBD2C-93AD-4291-A57E-7A5562D63857}" destId="{6131B6E6-656A-4B92-B1A6-BC90703273BC}" srcOrd="1" destOrd="0" parTransId="{C2C3D0C4-1366-485D-A4A0-A043819311F0}" sibTransId="{C9ADAECB-8A1B-4057-8E22-DA1B1C7BDD36}"/>
    <dgm:cxn modelId="{0BE0886F-816A-4059-925B-6BF51CC22B06}" type="presParOf" srcId="{D89D592E-D520-4F22-B42B-F7805DC98DE4}" destId="{F826FDE3-66F5-40EE-B9D6-3E8B4EF309CF}" srcOrd="0" destOrd="0" presId="urn:microsoft.com/office/officeart/2005/8/layout/cycle3"/>
    <dgm:cxn modelId="{40AF784C-8000-45BC-B4D1-AFB4D0F4D618}" type="presParOf" srcId="{F826FDE3-66F5-40EE-B9D6-3E8B4EF309CF}" destId="{31A39451-AE4B-4F80-A512-A2063D72B2BE}" srcOrd="0" destOrd="0" presId="urn:microsoft.com/office/officeart/2005/8/layout/cycle3"/>
    <dgm:cxn modelId="{549D492A-E7AA-480D-AEB8-4B661FA7411D}" type="presParOf" srcId="{F826FDE3-66F5-40EE-B9D6-3E8B4EF309CF}" destId="{21B1245A-7F28-423F-A4F4-D0329CEC6307}" srcOrd="1" destOrd="0" presId="urn:microsoft.com/office/officeart/2005/8/layout/cycle3"/>
    <dgm:cxn modelId="{3BF21E46-875E-4FE0-90D9-98B282F1049B}" type="presParOf" srcId="{F826FDE3-66F5-40EE-B9D6-3E8B4EF309CF}" destId="{5A999A37-62A3-4A2D-8C22-145233908BB7}" srcOrd="2" destOrd="0" presId="urn:microsoft.com/office/officeart/2005/8/layout/cycle3"/>
    <dgm:cxn modelId="{E6FDA46A-97A8-4280-9F67-1E87A3A5A024}" type="presParOf" srcId="{F826FDE3-66F5-40EE-B9D6-3E8B4EF309CF}" destId="{F09864E9-4728-4DAA-A593-8D004C4CD1BA}" srcOrd="3" destOrd="0" presId="urn:microsoft.com/office/officeart/2005/8/layout/cycle3"/>
    <dgm:cxn modelId="{E17E13E7-B7F3-4F8C-90F9-FEA6CE50E5BC}" type="presParOf" srcId="{F826FDE3-66F5-40EE-B9D6-3E8B4EF309CF}" destId="{D606B799-2DFE-4803-B5C0-98411E44B656}" srcOrd="4" destOrd="0" presId="urn:microsoft.com/office/officeart/2005/8/layout/cycle3"/>
    <dgm:cxn modelId="{51C5E01D-93C4-4A8E-81DF-8559C9FF2F9F}" type="presParOf" srcId="{F826FDE3-66F5-40EE-B9D6-3E8B4EF309CF}" destId="{3F2CB946-6561-45F2-979E-6238C513EF04}" srcOrd="5" destOrd="0" presId="urn:microsoft.com/office/officeart/2005/8/layout/cycle3"/>
    <dgm:cxn modelId="{D2328C54-6813-46E8-BF0C-D2A403D8931E}" type="presParOf" srcId="{F826FDE3-66F5-40EE-B9D6-3E8B4EF309CF}" destId="{396B6521-A169-4766-9CDE-BC8B78A164CF}" srcOrd="6" destOrd="0" presId="urn:microsoft.com/office/officeart/2005/8/layout/cycle3"/>
    <dgm:cxn modelId="{15DC0411-94BA-422C-9997-63F6DADEAF08}" type="presParOf" srcId="{F826FDE3-66F5-40EE-B9D6-3E8B4EF309CF}" destId="{DA1348E3-DE84-4FDA-9F13-F06B86D55999}"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716207-CEC1-48AA-B130-006A80468560}" type="doc">
      <dgm:prSet loTypeId="urn:microsoft.com/office/officeart/2005/8/layout/cycle7" loCatId="cycle" qsTypeId="urn:microsoft.com/office/officeart/2005/8/quickstyle/3d1" qsCatId="3D" csTypeId="urn:microsoft.com/office/officeart/2005/8/colors/colorful2" csCatId="colorful" phldr="1"/>
      <dgm:spPr/>
      <dgm:t>
        <a:bodyPr/>
        <a:lstStyle/>
        <a:p>
          <a:endParaRPr lang="en-US"/>
        </a:p>
      </dgm:t>
    </dgm:pt>
    <dgm:pt modelId="{588DF6F4-DC07-46BC-9328-788D6283C221}">
      <dgm:prSet phldrT="[Text]"/>
      <dgm:spPr/>
      <dgm:t>
        <a:bodyPr/>
        <a:lstStyle/>
        <a:p>
          <a:r>
            <a:rPr lang="en-US" dirty="0">
              <a:latin typeface="Aharoni" pitchFamily="2" charset="-79"/>
              <a:cs typeface="Aharoni" pitchFamily="2" charset="-79"/>
            </a:rPr>
            <a:t>TO CHECK MATE THE CREATION OF MONSTERS TO THE SOCIETY </a:t>
          </a:r>
        </a:p>
      </dgm:t>
    </dgm:pt>
    <dgm:pt modelId="{09692BE4-AD71-4995-A359-8607D8F5865C}" type="parTrans" cxnId="{F8F51E45-35DF-4C5D-8ADE-65EB6C175537}">
      <dgm:prSet/>
      <dgm:spPr/>
      <dgm:t>
        <a:bodyPr/>
        <a:lstStyle/>
        <a:p>
          <a:endParaRPr lang="en-US"/>
        </a:p>
      </dgm:t>
    </dgm:pt>
    <dgm:pt modelId="{E2848F02-0C04-4577-BE1F-00C1532E2E2F}" type="sibTrans" cxnId="{F8F51E45-35DF-4C5D-8ADE-65EB6C175537}">
      <dgm:prSet/>
      <dgm:spPr/>
      <dgm:t>
        <a:bodyPr/>
        <a:lstStyle/>
        <a:p>
          <a:endParaRPr lang="en-US"/>
        </a:p>
      </dgm:t>
    </dgm:pt>
    <dgm:pt modelId="{360E42CC-CC73-4B80-B272-D6CB5479C412}">
      <dgm:prSet/>
      <dgm:spPr/>
      <dgm:t>
        <a:bodyPr/>
        <a:lstStyle/>
        <a:p>
          <a:r>
            <a:rPr lang="en-US" dirty="0">
              <a:latin typeface="Aharoni" pitchFamily="2" charset="-79"/>
              <a:cs typeface="Aharoni" pitchFamily="2" charset="-79"/>
            </a:rPr>
            <a:t>TO RESTORE LOST GLORY AND INTEGRITY BACK TO SCHOOLS</a:t>
          </a:r>
          <a:r>
            <a:rPr lang="en-US" dirty="0">
              <a:latin typeface="Georgia" pitchFamily="18" charset="0"/>
            </a:rPr>
            <a:t>.</a:t>
          </a:r>
          <a:endParaRPr lang="en-US" dirty="0"/>
        </a:p>
      </dgm:t>
    </dgm:pt>
    <dgm:pt modelId="{B35AEACB-F4F9-41D6-8242-C68BE3428410}" type="parTrans" cxnId="{D9E8DB8D-807D-46A7-859D-FD48800D0E8E}">
      <dgm:prSet/>
      <dgm:spPr/>
      <dgm:t>
        <a:bodyPr/>
        <a:lstStyle/>
        <a:p>
          <a:endParaRPr lang="en-US"/>
        </a:p>
      </dgm:t>
    </dgm:pt>
    <dgm:pt modelId="{12935ABC-4AB8-4BAC-825B-06416C1D988D}" type="sibTrans" cxnId="{D9E8DB8D-807D-46A7-859D-FD48800D0E8E}">
      <dgm:prSet/>
      <dgm:spPr/>
      <dgm:t>
        <a:bodyPr/>
        <a:lstStyle/>
        <a:p>
          <a:endParaRPr lang="en-US"/>
        </a:p>
      </dgm:t>
    </dgm:pt>
    <dgm:pt modelId="{1142689E-3491-456E-A684-A4E60582F870}">
      <dgm:prSet/>
      <dgm:spPr/>
      <dgm:t>
        <a:bodyPr/>
        <a:lstStyle/>
        <a:p>
          <a:r>
            <a:rPr lang="en-US" dirty="0">
              <a:latin typeface="Aharoni" pitchFamily="2" charset="-79"/>
              <a:cs typeface="Aharoni" pitchFamily="2" charset="-79"/>
            </a:rPr>
            <a:t>TO MAKE  EVERY  STUDENT A GOOD AMBASSADOR TO HIS /HER IMMEDIATE SOCIETY .</a:t>
          </a:r>
        </a:p>
      </dgm:t>
    </dgm:pt>
    <dgm:pt modelId="{AC3C3B04-5708-478F-852D-2FBA4FCDBD81}" type="parTrans" cxnId="{32399DFF-6641-4530-82BE-7556B67CFC3E}">
      <dgm:prSet/>
      <dgm:spPr/>
      <dgm:t>
        <a:bodyPr/>
        <a:lstStyle/>
        <a:p>
          <a:endParaRPr lang="en-US"/>
        </a:p>
      </dgm:t>
    </dgm:pt>
    <dgm:pt modelId="{1A5B3FE0-B052-47C0-A81C-F8FB5CF67778}" type="sibTrans" cxnId="{32399DFF-6641-4530-82BE-7556B67CFC3E}">
      <dgm:prSet/>
      <dgm:spPr/>
      <dgm:t>
        <a:bodyPr/>
        <a:lstStyle/>
        <a:p>
          <a:endParaRPr lang="en-US"/>
        </a:p>
      </dgm:t>
    </dgm:pt>
    <dgm:pt modelId="{0BCD789F-F7D0-4785-90D5-7ACBC4C8E345}">
      <dgm:prSet/>
      <dgm:spPr/>
      <dgm:t>
        <a:bodyPr/>
        <a:lstStyle/>
        <a:p>
          <a:r>
            <a:rPr lang="en-US" dirty="0">
              <a:latin typeface="Aharoni" pitchFamily="2" charset="-79"/>
              <a:cs typeface="Aharoni" pitchFamily="2" charset="-79"/>
            </a:rPr>
            <a:t>TO STOP VIOLENT STUDENTS  I.E CULTIST AND GANGSTERS  FROM UNLEASHING  MAYHEM ON THEMSELVES. </a:t>
          </a:r>
        </a:p>
      </dgm:t>
    </dgm:pt>
    <dgm:pt modelId="{23B5D89D-0942-4C9E-9D24-BA948F4AFAD5}" type="parTrans" cxnId="{BAD520DD-2726-4CCB-B962-A5B915CEA791}">
      <dgm:prSet/>
      <dgm:spPr/>
      <dgm:t>
        <a:bodyPr/>
        <a:lstStyle/>
        <a:p>
          <a:endParaRPr lang="en-US"/>
        </a:p>
      </dgm:t>
    </dgm:pt>
    <dgm:pt modelId="{02D30C29-322F-4D0E-AB91-10B9CB0FABE9}" type="sibTrans" cxnId="{BAD520DD-2726-4CCB-B962-A5B915CEA791}">
      <dgm:prSet/>
      <dgm:spPr/>
      <dgm:t>
        <a:bodyPr/>
        <a:lstStyle/>
        <a:p>
          <a:endParaRPr lang="en-US"/>
        </a:p>
      </dgm:t>
    </dgm:pt>
    <dgm:pt modelId="{82DFCFA8-545B-49DB-86BF-54F4EDDE9582}">
      <dgm:prSet/>
      <dgm:spPr/>
      <dgm:t>
        <a:bodyPr/>
        <a:lstStyle/>
        <a:p>
          <a:r>
            <a:rPr lang="en-US" dirty="0">
              <a:latin typeface="Aharoni" pitchFamily="2" charset="-79"/>
              <a:cs typeface="Aharoni" pitchFamily="2" charset="-79"/>
            </a:rPr>
            <a:t>TO DISCOURAGE  YOUTHS/STUDENTS FROM BEING USED  AS A WEAPON OF MASS DESTRUCTION</a:t>
          </a:r>
          <a:r>
            <a:rPr lang="en-US" dirty="0">
              <a:latin typeface="Georgia" pitchFamily="18" charset="0"/>
            </a:rPr>
            <a:t>.  </a:t>
          </a:r>
          <a:endParaRPr lang="en-US" dirty="0">
            <a:latin typeface="Bodoni MT Black" pitchFamily="18" charset="0"/>
          </a:endParaRPr>
        </a:p>
      </dgm:t>
    </dgm:pt>
    <dgm:pt modelId="{591F069D-C263-4423-B7AE-8833EE6B4D48}" type="parTrans" cxnId="{B1E4C453-4D2A-48AD-9076-45C346577F8C}">
      <dgm:prSet/>
      <dgm:spPr/>
      <dgm:t>
        <a:bodyPr/>
        <a:lstStyle/>
        <a:p>
          <a:endParaRPr lang="en-US"/>
        </a:p>
      </dgm:t>
    </dgm:pt>
    <dgm:pt modelId="{C78657C0-9400-48C7-9A7D-8D54A35ACBB7}" type="sibTrans" cxnId="{B1E4C453-4D2A-48AD-9076-45C346577F8C}">
      <dgm:prSet/>
      <dgm:spPr/>
      <dgm:t>
        <a:bodyPr/>
        <a:lstStyle/>
        <a:p>
          <a:endParaRPr lang="en-US"/>
        </a:p>
      </dgm:t>
    </dgm:pt>
    <dgm:pt modelId="{6F9F2A5A-B4BB-41C8-A038-491C98315F20}" type="pres">
      <dgm:prSet presAssocID="{EA716207-CEC1-48AA-B130-006A80468560}" presName="Name0" presStyleCnt="0">
        <dgm:presLayoutVars>
          <dgm:dir/>
          <dgm:resizeHandles val="exact"/>
        </dgm:presLayoutVars>
      </dgm:prSet>
      <dgm:spPr/>
    </dgm:pt>
    <dgm:pt modelId="{F1173C1D-1E7F-4F12-A96B-3804DC8BEAF7}" type="pres">
      <dgm:prSet presAssocID="{1142689E-3491-456E-A684-A4E60582F870}" presName="node" presStyleLbl="node1" presStyleIdx="0" presStyleCnt="5">
        <dgm:presLayoutVars>
          <dgm:bulletEnabled val="1"/>
        </dgm:presLayoutVars>
      </dgm:prSet>
      <dgm:spPr/>
    </dgm:pt>
    <dgm:pt modelId="{8FB83F8A-EF79-4611-8F6B-AD0CC680D472}" type="pres">
      <dgm:prSet presAssocID="{1A5B3FE0-B052-47C0-A81C-F8FB5CF67778}" presName="sibTrans" presStyleLbl="sibTrans2D1" presStyleIdx="0" presStyleCnt="5"/>
      <dgm:spPr/>
    </dgm:pt>
    <dgm:pt modelId="{FEA91CB2-F975-433F-98CF-A41D48CD2FCD}" type="pres">
      <dgm:prSet presAssocID="{1A5B3FE0-B052-47C0-A81C-F8FB5CF67778}" presName="connectorText" presStyleLbl="sibTrans2D1" presStyleIdx="0" presStyleCnt="5"/>
      <dgm:spPr/>
    </dgm:pt>
    <dgm:pt modelId="{5E077E32-6487-4E41-8837-1875FF9D4BD3}" type="pres">
      <dgm:prSet presAssocID="{360E42CC-CC73-4B80-B272-D6CB5479C412}" presName="node" presStyleLbl="node1" presStyleIdx="1" presStyleCnt="5">
        <dgm:presLayoutVars>
          <dgm:bulletEnabled val="1"/>
        </dgm:presLayoutVars>
      </dgm:prSet>
      <dgm:spPr/>
    </dgm:pt>
    <dgm:pt modelId="{733DD9F3-8366-4D4E-A23C-C3A41547EF35}" type="pres">
      <dgm:prSet presAssocID="{12935ABC-4AB8-4BAC-825B-06416C1D988D}" presName="sibTrans" presStyleLbl="sibTrans2D1" presStyleIdx="1" presStyleCnt="5"/>
      <dgm:spPr/>
    </dgm:pt>
    <dgm:pt modelId="{E0D38794-C6E5-4CD5-88F4-0F51DAF63273}" type="pres">
      <dgm:prSet presAssocID="{12935ABC-4AB8-4BAC-825B-06416C1D988D}" presName="connectorText" presStyleLbl="sibTrans2D1" presStyleIdx="1" presStyleCnt="5"/>
      <dgm:spPr/>
    </dgm:pt>
    <dgm:pt modelId="{DBDA4BE2-E922-48E3-900C-7AFA6453568E}" type="pres">
      <dgm:prSet presAssocID="{82DFCFA8-545B-49DB-86BF-54F4EDDE9582}" presName="node" presStyleLbl="node1" presStyleIdx="2" presStyleCnt="5">
        <dgm:presLayoutVars>
          <dgm:bulletEnabled val="1"/>
        </dgm:presLayoutVars>
      </dgm:prSet>
      <dgm:spPr/>
    </dgm:pt>
    <dgm:pt modelId="{0A15E06F-9623-47A3-9D01-950D67EC53BB}" type="pres">
      <dgm:prSet presAssocID="{C78657C0-9400-48C7-9A7D-8D54A35ACBB7}" presName="sibTrans" presStyleLbl="sibTrans2D1" presStyleIdx="2" presStyleCnt="5"/>
      <dgm:spPr/>
    </dgm:pt>
    <dgm:pt modelId="{5F52C539-5508-42EC-8F2B-5CB7CFFC9D53}" type="pres">
      <dgm:prSet presAssocID="{C78657C0-9400-48C7-9A7D-8D54A35ACBB7}" presName="connectorText" presStyleLbl="sibTrans2D1" presStyleIdx="2" presStyleCnt="5"/>
      <dgm:spPr/>
    </dgm:pt>
    <dgm:pt modelId="{EEF37480-373B-45D7-9349-506F3C073D90}" type="pres">
      <dgm:prSet presAssocID="{0BCD789F-F7D0-4785-90D5-7ACBC4C8E345}" presName="node" presStyleLbl="node1" presStyleIdx="3" presStyleCnt="5">
        <dgm:presLayoutVars>
          <dgm:bulletEnabled val="1"/>
        </dgm:presLayoutVars>
      </dgm:prSet>
      <dgm:spPr/>
    </dgm:pt>
    <dgm:pt modelId="{1841B655-FA9D-45F9-910B-5EA395039093}" type="pres">
      <dgm:prSet presAssocID="{02D30C29-322F-4D0E-AB91-10B9CB0FABE9}" presName="sibTrans" presStyleLbl="sibTrans2D1" presStyleIdx="3" presStyleCnt="5"/>
      <dgm:spPr/>
    </dgm:pt>
    <dgm:pt modelId="{C618A16B-76DB-40DE-86CD-27F1D1C32B3B}" type="pres">
      <dgm:prSet presAssocID="{02D30C29-322F-4D0E-AB91-10B9CB0FABE9}" presName="connectorText" presStyleLbl="sibTrans2D1" presStyleIdx="3" presStyleCnt="5"/>
      <dgm:spPr/>
    </dgm:pt>
    <dgm:pt modelId="{C8AA661B-E05F-4BC4-BE50-4E456D1F0D06}" type="pres">
      <dgm:prSet presAssocID="{588DF6F4-DC07-46BC-9328-788D6283C221}" presName="node" presStyleLbl="node1" presStyleIdx="4" presStyleCnt="5">
        <dgm:presLayoutVars>
          <dgm:bulletEnabled val="1"/>
        </dgm:presLayoutVars>
      </dgm:prSet>
      <dgm:spPr/>
    </dgm:pt>
    <dgm:pt modelId="{B3775612-0725-44AF-B9F9-ACA190B4DBD5}" type="pres">
      <dgm:prSet presAssocID="{E2848F02-0C04-4577-BE1F-00C1532E2E2F}" presName="sibTrans" presStyleLbl="sibTrans2D1" presStyleIdx="4" presStyleCnt="5"/>
      <dgm:spPr/>
    </dgm:pt>
    <dgm:pt modelId="{F41EF1C2-5900-40DD-843E-3CBC606C8832}" type="pres">
      <dgm:prSet presAssocID="{E2848F02-0C04-4577-BE1F-00C1532E2E2F}" presName="connectorText" presStyleLbl="sibTrans2D1" presStyleIdx="4" presStyleCnt="5"/>
      <dgm:spPr/>
    </dgm:pt>
  </dgm:ptLst>
  <dgm:cxnLst>
    <dgm:cxn modelId="{1910E810-8BB4-401E-8D30-4C97D9474F86}" type="presOf" srcId="{1A5B3FE0-B052-47C0-A81C-F8FB5CF67778}" destId="{FEA91CB2-F975-433F-98CF-A41D48CD2FCD}" srcOrd="1" destOrd="0" presId="urn:microsoft.com/office/officeart/2005/8/layout/cycle7"/>
    <dgm:cxn modelId="{F5F04014-57BC-49D8-B08C-CB6911D3F304}" type="presOf" srcId="{360E42CC-CC73-4B80-B272-D6CB5479C412}" destId="{5E077E32-6487-4E41-8837-1875FF9D4BD3}" srcOrd="0" destOrd="0" presId="urn:microsoft.com/office/officeart/2005/8/layout/cycle7"/>
    <dgm:cxn modelId="{1F53E21B-E0B8-4DC4-9608-85D10E97DBBC}" type="presOf" srcId="{12935ABC-4AB8-4BAC-825B-06416C1D988D}" destId="{E0D38794-C6E5-4CD5-88F4-0F51DAF63273}" srcOrd="1" destOrd="0" presId="urn:microsoft.com/office/officeart/2005/8/layout/cycle7"/>
    <dgm:cxn modelId="{E5FD9B33-A6FD-4238-B75A-FADA10676705}" type="presOf" srcId="{02D30C29-322F-4D0E-AB91-10B9CB0FABE9}" destId="{C618A16B-76DB-40DE-86CD-27F1D1C32B3B}" srcOrd="1" destOrd="0" presId="urn:microsoft.com/office/officeart/2005/8/layout/cycle7"/>
    <dgm:cxn modelId="{9745E942-4968-4744-A35B-ED919DE477EC}" type="presOf" srcId="{E2848F02-0C04-4577-BE1F-00C1532E2E2F}" destId="{B3775612-0725-44AF-B9F9-ACA190B4DBD5}" srcOrd="0" destOrd="0" presId="urn:microsoft.com/office/officeart/2005/8/layout/cycle7"/>
    <dgm:cxn modelId="{F8F51E45-35DF-4C5D-8ADE-65EB6C175537}" srcId="{EA716207-CEC1-48AA-B130-006A80468560}" destId="{588DF6F4-DC07-46BC-9328-788D6283C221}" srcOrd="4" destOrd="0" parTransId="{09692BE4-AD71-4995-A359-8607D8F5865C}" sibTransId="{E2848F02-0C04-4577-BE1F-00C1532E2E2F}"/>
    <dgm:cxn modelId="{30060A68-825A-42CB-A62D-07EA39665428}" type="presOf" srcId="{C78657C0-9400-48C7-9A7D-8D54A35ACBB7}" destId="{0A15E06F-9623-47A3-9D01-950D67EC53BB}" srcOrd="0" destOrd="0" presId="urn:microsoft.com/office/officeart/2005/8/layout/cycle7"/>
    <dgm:cxn modelId="{B1E4C453-4D2A-48AD-9076-45C346577F8C}" srcId="{EA716207-CEC1-48AA-B130-006A80468560}" destId="{82DFCFA8-545B-49DB-86BF-54F4EDDE9582}" srcOrd="2" destOrd="0" parTransId="{591F069D-C263-4423-B7AE-8833EE6B4D48}" sibTransId="{C78657C0-9400-48C7-9A7D-8D54A35ACBB7}"/>
    <dgm:cxn modelId="{2A2D1D8D-38C0-4BE6-8C3C-7B530B0DDF1B}" type="presOf" srcId="{0BCD789F-F7D0-4785-90D5-7ACBC4C8E345}" destId="{EEF37480-373B-45D7-9349-506F3C073D90}" srcOrd="0" destOrd="0" presId="urn:microsoft.com/office/officeart/2005/8/layout/cycle7"/>
    <dgm:cxn modelId="{D9E8DB8D-807D-46A7-859D-FD48800D0E8E}" srcId="{EA716207-CEC1-48AA-B130-006A80468560}" destId="{360E42CC-CC73-4B80-B272-D6CB5479C412}" srcOrd="1" destOrd="0" parTransId="{B35AEACB-F4F9-41D6-8242-C68BE3428410}" sibTransId="{12935ABC-4AB8-4BAC-825B-06416C1D988D}"/>
    <dgm:cxn modelId="{E787D99F-D5EA-41D8-A0F0-3CD1BEA1A0C8}" type="presOf" srcId="{02D30C29-322F-4D0E-AB91-10B9CB0FABE9}" destId="{1841B655-FA9D-45F9-910B-5EA395039093}" srcOrd="0" destOrd="0" presId="urn:microsoft.com/office/officeart/2005/8/layout/cycle7"/>
    <dgm:cxn modelId="{B15279A6-6B44-4617-AFE1-868CB8971D2D}" type="presOf" srcId="{E2848F02-0C04-4577-BE1F-00C1532E2E2F}" destId="{F41EF1C2-5900-40DD-843E-3CBC606C8832}" srcOrd="1" destOrd="0" presId="urn:microsoft.com/office/officeart/2005/8/layout/cycle7"/>
    <dgm:cxn modelId="{097ACFAD-0699-4675-B243-8D4739F99FFF}" type="presOf" srcId="{588DF6F4-DC07-46BC-9328-788D6283C221}" destId="{C8AA661B-E05F-4BC4-BE50-4E456D1F0D06}" srcOrd="0" destOrd="0" presId="urn:microsoft.com/office/officeart/2005/8/layout/cycle7"/>
    <dgm:cxn modelId="{70A0B0B3-B081-44BD-8C84-07E089F22600}" type="presOf" srcId="{C78657C0-9400-48C7-9A7D-8D54A35ACBB7}" destId="{5F52C539-5508-42EC-8F2B-5CB7CFFC9D53}" srcOrd="1" destOrd="0" presId="urn:microsoft.com/office/officeart/2005/8/layout/cycle7"/>
    <dgm:cxn modelId="{E315CBC6-1760-484C-A1DE-D9E89B01D237}" type="presOf" srcId="{EA716207-CEC1-48AA-B130-006A80468560}" destId="{6F9F2A5A-B4BB-41C8-A038-491C98315F20}" srcOrd="0" destOrd="0" presId="urn:microsoft.com/office/officeart/2005/8/layout/cycle7"/>
    <dgm:cxn modelId="{BAD520DD-2726-4CCB-B962-A5B915CEA791}" srcId="{EA716207-CEC1-48AA-B130-006A80468560}" destId="{0BCD789F-F7D0-4785-90D5-7ACBC4C8E345}" srcOrd="3" destOrd="0" parTransId="{23B5D89D-0942-4C9E-9D24-BA948F4AFAD5}" sibTransId="{02D30C29-322F-4D0E-AB91-10B9CB0FABE9}"/>
    <dgm:cxn modelId="{92E91EDF-4DF0-4CEF-98DA-AACF56D62441}" type="presOf" srcId="{1A5B3FE0-B052-47C0-A81C-F8FB5CF67778}" destId="{8FB83F8A-EF79-4611-8F6B-AD0CC680D472}" srcOrd="0" destOrd="0" presId="urn:microsoft.com/office/officeart/2005/8/layout/cycle7"/>
    <dgm:cxn modelId="{239E9CE0-5284-4C21-8FD9-EC739094846A}" type="presOf" srcId="{82DFCFA8-545B-49DB-86BF-54F4EDDE9582}" destId="{DBDA4BE2-E922-48E3-900C-7AFA6453568E}" srcOrd="0" destOrd="0" presId="urn:microsoft.com/office/officeart/2005/8/layout/cycle7"/>
    <dgm:cxn modelId="{47252BE1-E9EF-4395-A47C-9675926B7713}" type="presOf" srcId="{1142689E-3491-456E-A684-A4E60582F870}" destId="{F1173C1D-1E7F-4F12-A96B-3804DC8BEAF7}" srcOrd="0" destOrd="0" presId="urn:microsoft.com/office/officeart/2005/8/layout/cycle7"/>
    <dgm:cxn modelId="{106D19FA-764E-4EB4-B927-84FB09D684DD}" type="presOf" srcId="{12935ABC-4AB8-4BAC-825B-06416C1D988D}" destId="{733DD9F3-8366-4D4E-A23C-C3A41547EF35}" srcOrd="0" destOrd="0" presId="urn:microsoft.com/office/officeart/2005/8/layout/cycle7"/>
    <dgm:cxn modelId="{32399DFF-6641-4530-82BE-7556B67CFC3E}" srcId="{EA716207-CEC1-48AA-B130-006A80468560}" destId="{1142689E-3491-456E-A684-A4E60582F870}" srcOrd="0" destOrd="0" parTransId="{AC3C3B04-5708-478F-852D-2FBA4FCDBD81}" sibTransId="{1A5B3FE0-B052-47C0-A81C-F8FB5CF67778}"/>
    <dgm:cxn modelId="{F7900F65-8CBB-4C02-BD03-60AD0AE86CC8}" type="presParOf" srcId="{6F9F2A5A-B4BB-41C8-A038-491C98315F20}" destId="{F1173C1D-1E7F-4F12-A96B-3804DC8BEAF7}" srcOrd="0" destOrd="0" presId="urn:microsoft.com/office/officeart/2005/8/layout/cycle7"/>
    <dgm:cxn modelId="{F105C2C0-6587-408C-90F0-2FC298E8EB22}" type="presParOf" srcId="{6F9F2A5A-B4BB-41C8-A038-491C98315F20}" destId="{8FB83F8A-EF79-4611-8F6B-AD0CC680D472}" srcOrd="1" destOrd="0" presId="urn:microsoft.com/office/officeart/2005/8/layout/cycle7"/>
    <dgm:cxn modelId="{93994B49-A31E-45DB-8D02-C33A0366EEFF}" type="presParOf" srcId="{8FB83F8A-EF79-4611-8F6B-AD0CC680D472}" destId="{FEA91CB2-F975-433F-98CF-A41D48CD2FCD}" srcOrd="0" destOrd="0" presId="urn:microsoft.com/office/officeart/2005/8/layout/cycle7"/>
    <dgm:cxn modelId="{AC5218ED-82DD-4B5D-AE1A-03CAE770F097}" type="presParOf" srcId="{6F9F2A5A-B4BB-41C8-A038-491C98315F20}" destId="{5E077E32-6487-4E41-8837-1875FF9D4BD3}" srcOrd="2" destOrd="0" presId="urn:microsoft.com/office/officeart/2005/8/layout/cycle7"/>
    <dgm:cxn modelId="{2E4D0AF1-54C5-4792-BF88-449E56EA0703}" type="presParOf" srcId="{6F9F2A5A-B4BB-41C8-A038-491C98315F20}" destId="{733DD9F3-8366-4D4E-A23C-C3A41547EF35}" srcOrd="3" destOrd="0" presId="urn:microsoft.com/office/officeart/2005/8/layout/cycle7"/>
    <dgm:cxn modelId="{DB446D78-C171-4104-A976-9C2C4CA6002C}" type="presParOf" srcId="{733DD9F3-8366-4D4E-A23C-C3A41547EF35}" destId="{E0D38794-C6E5-4CD5-88F4-0F51DAF63273}" srcOrd="0" destOrd="0" presId="urn:microsoft.com/office/officeart/2005/8/layout/cycle7"/>
    <dgm:cxn modelId="{AE20B40B-214C-431E-9245-46172F7261E5}" type="presParOf" srcId="{6F9F2A5A-B4BB-41C8-A038-491C98315F20}" destId="{DBDA4BE2-E922-48E3-900C-7AFA6453568E}" srcOrd="4" destOrd="0" presId="urn:microsoft.com/office/officeart/2005/8/layout/cycle7"/>
    <dgm:cxn modelId="{88DE936D-60BC-45DB-A6DD-3C2B50716EE5}" type="presParOf" srcId="{6F9F2A5A-B4BB-41C8-A038-491C98315F20}" destId="{0A15E06F-9623-47A3-9D01-950D67EC53BB}" srcOrd="5" destOrd="0" presId="urn:microsoft.com/office/officeart/2005/8/layout/cycle7"/>
    <dgm:cxn modelId="{8D11495F-816E-4DEF-B219-1C8F0E18D272}" type="presParOf" srcId="{0A15E06F-9623-47A3-9D01-950D67EC53BB}" destId="{5F52C539-5508-42EC-8F2B-5CB7CFFC9D53}" srcOrd="0" destOrd="0" presId="urn:microsoft.com/office/officeart/2005/8/layout/cycle7"/>
    <dgm:cxn modelId="{796B15BE-FF9E-4A7A-8705-096436B7E7C8}" type="presParOf" srcId="{6F9F2A5A-B4BB-41C8-A038-491C98315F20}" destId="{EEF37480-373B-45D7-9349-506F3C073D90}" srcOrd="6" destOrd="0" presId="urn:microsoft.com/office/officeart/2005/8/layout/cycle7"/>
    <dgm:cxn modelId="{0BE0C53E-4223-42F2-8547-66D10C4E2CE5}" type="presParOf" srcId="{6F9F2A5A-B4BB-41C8-A038-491C98315F20}" destId="{1841B655-FA9D-45F9-910B-5EA395039093}" srcOrd="7" destOrd="0" presId="urn:microsoft.com/office/officeart/2005/8/layout/cycle7"/>
    <dgm:cxn modelId="{2698E69C-D79E-4AEC-99CB-6D43E0FBA2CE}" type="presParOf" srcId="{1841B655-FA9D-45F9-910B-5EA395039093}" destId="{C618A16B-76DB-40DE-86CD-27F1D1C32B3B}" srcOrd="0" destOrd="0" presId="urn:microsoft.com/office/officeart/2005/8/layout/cycle7"/>
    <dgm:cxn modelId="{D5E615E7-811C-4DB0-ABE6-5C19D353AFD9}" type="presParOf" srcId="{6F9F2A5A-B4BB-41C8-A038-491C98315F20}" destId="{C8AA661B-E05F-4BC4-BE50-4E456D1F0D06}" srcOrd="8" destOrd="0" presId="urn:microsoft.com/office/officeart/2005/8/layout/cycle7"/>
    <dgm:cxn modelId="{EB25D698-2B2F-4895-B10D-25F74FDF39C7}" type="presParOf" srcId="{6F9F2A5A-B4BB-41C8-A038-491C98315F20}" destId="{B3775612-0725-44AF-B9F9-ACA190B4DBD5}" srcOrd="9" destOrd="0" presId="urn:microsoft.com/office/officeart/2005/8/layout/cycle7"/>
    <dgm:cxn modelId="{8E257E77-8D69-40C8-A876-47721785CF9E}" type="presParOf" srcId="{B3775612-0725-44AF-B9F9-ACA190B4DBD5}" destId="{F41EF1C2-5900-40DD-843E-3CBC606C8832}"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1245A-7F28-423F-A4F4-D0329CEC6307}">
      <dsp:nvSpPr>
        <dsp:cNvPr id="0" name=""/>
        <dsp:cNvSpPr/>
      </dsp:nvSpPr>
      <dsp:spPr>
        <a:xfrm>
          <a:off x="1710049" y="-29716"/>
          <a:ext cx="4643733" cy="4643733"/>
        </a:xfrm>
        <a:prstGeom prst="circularArrow">
          <a:avLst>
            <a:gd name="adj1" fmla="val 5544"/>
            <a:gd name="adj2" fmla="val 330680"/>
            <a:gd name="adj3" fmla="val 14505479"/>
            <a:gd name="adj4" fmla="val 16956124"/>
            <a:gd name="adj5" fmla="val 5757"/>
          </a:avLst>
        </a:prstGeom>
        <a:gradFill rotWithShape="0">
          <a:gsLst>
            <a:gs pos="0">
              <a:schemeClr val="accent2">
                <a:tint val="40000"/>
                <a:hueOff val="0"/>
                <a:satOff val="0"/>
                <a:lumOff val="0"/>
                <a:alphaOff val="0"/>
                <a:tint val="92000"/>
                <a:satMod val="170000"/>
              </a:schemeClr>
            </a:gs>
            <a:gs pos="15000">
              <a:schemeClr val="accent2">
                <a:tint val="40000"/>
                <a:hueOff val="0"/>
                <a:satOff val="0"/>
                <a:lumOff val="0"/>
                <a:alphaOff val="0"/>
                <a:tint val="92000"/>
                <a:shade val="99000"/>
                <a:satMod val="170000"/>
              </a:schemeClr>
            </a:gs>
            <a:gs pos="62000">
              <a:schemeClr val="accent2">
                <a:tint val="40000"/>
                <a:hueOff val="0"/>
                <a:satOff val="0"/>
                <a:lumOff val="0"/>
                <a:alphaOff val="0"/>
                <a:tint val="96000"/>
                <a:shade val="80000"/>
                <a:satMod val="170000"/>
              </a:schemeClr>
            </a:gs>
            <a:gs pos="97000">
              <a:schemeClr val="accent2">
                <a:tint val="40000"/>
                <a:hueOff val="0"/>
                <a:satOff val="0"/>
                <a:lumOff val="0"/>
                <a:alphaOff val="0"/>
                <a:tint val="98000"/>
                <a:shade val="63000"/>
                <a:satMod val="170000"/>
              </a:schemeClr>
            </a:gs>
            <a:gs pos="100000">
              <a:schemeClr val="accent2">
                <a:tint val="40000"/>
                <a:hueOff val="0"/>
                <a:satOff val="0"/>
                <a:lumOff val="0"/>
                <a:alphaOff val="0"/>
                <a:shade val="62000"/>
                <a:satMod val="170000"/>
              </a:schemeClr>
            </a:gs>
          </a:gsLst>
          <a:path path="circle">
            <a:fillToRect l="50000" t="50000" r="50000" b="5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A39451-AE4B-4F80-A512-A2063D72B2BE}">
      <dsp:nvSpPr>
        <dsp:cNvPr id="0" name=""/>
        <dsp:cNvSpPr/>
      </dsp:nvSpPr>
      <dsp:spPr>
        <a:xfrm>
          <a:off x="3303774" y="1613"/>
          <a:ext cx="1456283" cy="728141"/>
        </a:xfrm>
        <a:prstGeom prst="roundRect">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REFOCUSING THE STUDENTS TO EMBRACE  PEACE AT ALL TIME.</a:t>
          </a:r>
        </a:p>
      </dsp:txBody>
      <dsp:txXfrm>
        <a:off x="3339319" y="37158"/>
        <a:ext cx="1385193" cy="657051"/>
      </dsp:txXfrm>
    </dsp:sp>
    <dsp:sp modelId="{5A999A37-62A3-4A2D-8C22-145233908BB7}">
      <dsp:nvSpPr>
        <dsp:cNvPr id="0" name=""/>
        <dsp:cNvSpPr/>
      </dsp:nvSpPr>
      <dsp:spPr>
        <a:xfrm>
          <a:off x="4852011" y="747205"/>
          <a:ext cx="1456283" cy="728141"/>
        </a:xfrm>
        <a:prstGeom prst="roundRect">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haroni" pitchFamily="2" charset="-79"/>
              <a:cs typeface="Aharoni" pitchFamily="2" charset="-79"/>
            </a:rPr>
            <a:t>PRACTICAL GOAL SETTING</a:t>
          </a:r>
          <a:endParaRPr lang="en-US" sz="1000" kern="1200" dirty="0">
            <a:latin typeface="Aharoni" pitchFamily="2" charset="-79"/>
            <a:cs typeface="Aharoni" pitchFamily="2" charset="-79"/>
          </a:endParaRPr>
        </a:p>
      </dsp:txBody>
      <dsp:txXfrm>
        <a:off x="4887556" y="782750"/>
        <a:ext cx="1385193" cy="657051"/>
      </dsp:txXfrm>
    </dsp:sp>
    <dsp:sp modelId="{F09864E9-4728-4DAA-A593-8D004C4CD1BA}">
      <dsp:nvSpPr>
        <dsp:cNvPr id="0" name=""/>
        <dsp:cNvSpPr/>
      </dsp:nvSpPr>
      <dsp:spPr>
        <a:xfrm>
          <a:off x="5234394" y="2422534"/>
          <a:ext cx="1456283" cy="728141"/>
        </a:xfrm>
        <a:prstGeom prst="roundRect">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DEVELOPMENT OF STUDENT CREATIVITY</a:t>
          </a:r>
        </a:p>
      </dsp:txBody>
      <dsp:txXfrm>
        <a:off x="5269939" y="2458079"/>
        <a:ext cx="1385193" cy="657051"/>
      </dsp:txXfrm>
    </dsp:sp>
    <dsp:sp modelId="{D606B799-2DFE-4803-B5C0-98411E44B656}">
      <dsp:nvSpPr>
        <dsp:cNvPr id="0" name=""/>
        <dsp:cNvSpPr/>
      </dsp:nvSpPr>
      <dsp:spPr>
        <a:xfrm>
          <a:off x="4162981" y="3766045"/>
          <a:ext cx="1456283" cy="728141"/>
        </a:xfrm>
        <a:prstGeom prst="roundRect">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DEVELOPING CONFLICTS RESOLUTION STRATEGIES</a:t>
          </a:r>
        </a:p>
      </dsp:txBody>
      <dsp:txXfrm>
        <a:off x="4198526" y="3801590"/>
        <a:ext cx="1385193" cy="657051"/>
      </dsp:txXfrm>
    </dsp:sp>
    <dsp:sp modelId="{3F2CB946-6561-45F2-979E-6238C513EF04}">
      <dsp:nvSpPr>
        <dsp:cNvPr id="0" name=""/>
        <dsp:cNvSpPr/>
      </dsp:nvSpPr>
      <dsp:spPr>
        <a:xfrm>
          <a:off x="2444567" y="3766045"/>
          <a:ext cx="1456283" cy="728141"/>
        </a:xfrm>
        <a:prstGeom prst="roundRect">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BRINGING OUT  THE  TALENT FROM THE VULNERABLE AFTER REHABILITATION. </a:t>
          </a:r>
        </a:p>
      </dsp:txBody>
      <dsp:txXfrm>
        <a:off x="2480112" y="3801590"/>
        <a:ext cx="1385193" cy="657051"/>
      </dsp:txXfrm>
    </dsp:sp>
    <dsp:sp modelId="{396B6521-A169-4766-9CDE-BC8B78A164CF}">
      <dsp:nvSpPr>
        <dsp:cNvPr id="0" name=""/>
        <dsp:cNvSpPr/>
      </dsp:nvSpPr>
      <dsp:spPr>
        <a:xfrm>
          <a:off x="1157922" y="2422534"/>
          <a:ext cx="1886745" cy="728141"/>
        </a:xfrm>
        <a:prstGeom prst="roundRect">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haroni" pitchFamily="2" charset="-79"/>
              <a:cs typeface="Aharoni" pitchFamily="2" charset="-79"/>
            </a:rPr>
            <a:t>ABILITY TO IMPLEMENT CREATIVE PROBLEM SOLVING STRATEGIES</a:t>
          </a:r>
          <a:r>
            <a:rPr lang="en-US" sz="1400" kern="1200" dirty="0">
              <a:latin typeface="Aharoni" pitchFamily="2" charset="-79"/>
              <a:cs typeface="Aharoni" pitchFamily="2" charset="-79"/>
            </a:rPr>
            <a:t>.</a:t>
          </a:r>
        </a:p>
      </dsp:txBody>
      <dsp:txXfrm>
        <a:off x="1193467" y="2458079"/>
        <a:ext cx="1815655" cy="657051"/>
      </dsp:txXfrm>
    </dsp:sp>
    <dsp:sp modelId="{DA1348E3-DE84-4FDA-9F13-F06B86D55999}">
      <dsp:nvSpPr>
        <dsp:cNvPr id="0" name=""/>
        <dsp:cNvSpPr/>
      </dsp:nvSpPr>
      <dsp:spPr>
        <a:xfrm>
          <a:off x="1755536" y="747205"/>
          <a:ext cx="1456283" cy="728141"/>
        </a:xfrm>
        <a:prstGeom prst="roundRect">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haroni" pitchFamily="2" charset="-79"/>
              <a:cs typeface="Aharoni" pitchFamily="2" charset="-79"/>
            </a:rPr>
            <a:t>ABILITY TO CREATE THE (END) IN MIND</a:t>
          </a:r>
        </a:p>
      </dsp:txBody>
      <dsp:txXfrm>
        <a:off x="1791081" y="782750"/>
        <a:ext cx="1385193" cy="657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73C1D-1E7F-4F12-A96B-3804DC8BEAF7}">
      <dsp:nvSpPr>
        <dsp:cNvPr id="0" name=""/>
        <dsp:cNvSpPr/>
      </dsp:nvSpPr>
      <dsp:spPr>
        <a:xfrm>
          <a:off x="3262554" y="1471"/>
          <a:ext cx="1628291" cy="814145"/>
        </a:xfrm>
        <a:prstGeom prst="roundRect">
          <a:avLst>
            <a:gd name="adj" fmla="val 1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TO MAKE  EVERY  STUDENT A GOOD AMBASSADOR TO HIS /HER IMMEDIATE SOCIETY .</a:t>
          </a:r>
        </a:p>
      </dsp:txBody>
      <dsp:txXfrm>
        <a:off x="3286399" y="25316"/>
        <a:ext cx="1580601" cy="766455"/>
      </dsp:txXfrm>
    </dsp:sp>
    <dsp:sp modelId="{8FB83F8A-EF79-4611-8F6B-AD0CC680D472}">
      <dsp:nvSpPr>
        <dsp:cNvPr id="0" name=""/>
        <dsp:cNvSpPr/>
      </dsp:nvSpPr>
      <dsp:spPr>
        <a:xfrm rot="2160000">
          <a:off x="4740133" y="1055957"/>
          <a:ext cx="847509" cy="284950"/>
        </a:xfrm>
        <a:prstGeom prst="leftRightArrow">
          <a:avLst>
            <a:gd name="adj1" fmla="val 60000"/>
            <a:gd name="adj2" fmla="val 5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825618" y="1112947"/>
        <a:ext cx="676539" cy="170970"/>
      </dsp:txXfrm>
    </dsp:sp>
    <dsp:sp modelId="{5E077E32-6487-4E41-8837-1875FF9D4BD3}">
      <dsp:nvSpPr>
        <dsp:cNvPr id="0" name=""/>
        <dsp:cNvSpPr/>
      </dsp:nvSpPr>
      <dsp:spPr>
        <a:xfrm>
          <a:off x="5436932" y="1581248"/>
          <a:ext cx="1628291" cy="814145"/>
        </a:xfrm>
        <a:prstGeom prst="roundRect">
          <a:avLst>
            <a:gd name="adj" fmla="val 10000"/>
          </a:avLst>
        </a:prstGeom>
        <a:gradFill rotWithShape="0">
          <a:gsLst>
            <a:gs pos="0">
              <a:schemeClr val="accent2">
                <a:hueOff val="4752211"/>
                <a:satOff val="-9171"/>
                <a:lumOff val="-1177"/>
                <a:alphaOff val="0"/>
                <a:tint val="92000"/>
                <a:satMod val="170000"/>
              </a:schemeClr>
            </a:gs>
            <a:gs pos="15000">
              <a:schemeClr val="accent2">
                <a:hueOff val="4752211"/>
                <a:satOff val="-9171"/>
                <a:lumOff val="-1177"/>
                <a:alphaOff val="0"/>
                <a:tint val="92000"/>
                <a:shade val="99000"/>
                <a:satMod val="170000"/>
              </a:schemeClr>
            </a:gs>
            <a:gs pos="62000">
              <a:schemeClr val="accent2">
                <a:hueOff val="4752211"/>
                <a:satOff val="-9171"/>
                <a:lumOff val="-1177"/>
                <a:alphaOff val="0"/>
                <a:tint val="96000"/>
                <a:shade val="80000"/>
                <a:satMod val="170000"/>
              </a:schemeClr>
            </a:gs>
            <a:gs pos="97000">
              <a:schemeClr val="accent2">
                <a:hueOff val="4752211"/>
                <a:satOff val="-9171"/>
                <a:lumOff val="-1177"/>
                <a:alphaOff val="0"/>
                <a:tint val="98000"/>
                <a:shade val="63000"/>
                <a:satMod val="170000"/>
              </a:schemeClr>
            </a:gs>
            <a:gs pos="100000">
              <a:schemeClr val="accent2">
                <a:hueOff val="4752211"/>
                <a:satOff val="-9171"/>
                <a:lumOff val="-1177"/>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TO RESTORE LOST GLORY AND INTEGRITY BACK TO SCHOOLS</a:t>
          </a:r>
          <a:r>
            <a:rPr lang="en-US" sz="1000" kern="1200" dirty="0">
              <a:latin typeface="Georgia" pitchFamily="18" charset="0"/>
            </a:rPr>
            <a:t>.</a:t>
          </a:r>
          <a:endParaRPr lang="en-US" sz="1000" kern="1200" dirty="0"/>
        </a:p>
      </dsp:txBody>
      <dsp:txXfrm>
        <a:off x="5460777" y="1605093"/>
        <a:ext cx="1580601" cy="766455"/>
      </dsp:txXfrm>
    </dsp:sp>
    <dsp:sp modelId="{733DD9F3-8366-4D4E-A23C-C3A41547EF35}">
      <dsp:nvSpPr>
        <dsp:cNvPr id="0" name=""/>
        <dsp:cNvSpPr/>
      </dsp:nvSpPr>
      <dsp:spPr>
        <a:xfrm rot="6480000">
          <a:off x="5412053" y="3123913"/>
          <a:ext cx="847509" cy="284950"/>
        </a:xfrm>
        <a:prstGeom prst="leftRightArrow">
          <a:avLst>
            <a:gd name="adj1" fmla="val 60000"/>
            <a:gd name="adj2" fmla="val 50000"/>
          </a:avLst>
        </a:prstGeom>
        <a:gradFill rotWithShape="0">
          <a:gsLst>
            <a:gs pos="0">
              <a:schemeClr val="accent2">
                <a:hueOff val="4752211"/>
                <a:satOff val="-9171"/>
                <a:lumOff val="-1177"/>
                <a:alphaOff val="0"/>
                <a:tint val="92000"/>
                <a:satMod val="170000"/>
              </a:schemeClr>
            </a:gs>
            <a:gs pos="15000">
              <a:schemeClr val="accent2">
                <a:hueOff val="4752211"/>
                <a:satOff val="-9171"/>
                <a:lumOff val="-1177"/>
                <a:alphaOff val="0"/>
                <a:tint val="92000"/>
                <a:shade val="99000"/>
                <a:satMod val="170000"/>
              </a:schemeClr>
            </a:gs>
            <a:gs pos="62000">
              <a:schemeClr val="accent2">
                <a:hueOff val="4752211"/>
                <a:satOff val="-9171"/>
                <a:lumOff val="-1177"/>
                <a:alphaOff val="0"/>
                <a:tint val="96000"/>
                <a:shade val="80000"/>
                <a:satMod val="170000"/>
              </a:schemeClr>
            </a:gs>
            <a:gs pos="97000">
              <a:schemeClr val="accent2">
                <a:hueOff val="4752211"/>
                <a:satOff val="-9171"/>
                <a:lumOff val="-1177"/>
                <a:alphaOff val="0"/>
                <a:tint val="98000"/>
                <a:shade val="63000"/>
                <a:satMod val="170000"/>
              </a:schemeClr>
            </a:gs>
            <a:gs pos="100000">
              <a:schemeClr val="accent2">
                <a:hueOff val="4752211"/>
                <a:satOff val="-9171"/>
                <a:lumOff val="-1177"/>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497538" y="3180903"/>
        <a:ext cx="676539" cy="170970"/>
      </dsp:txXfrm>
    </dsp:sp>
    <dsp:sp modelId="{DBDA4BE2-E922-48E3-900C-7AFA6453568E}">
      <dsp:nvSpPr>
        <dsp:cNvPr id="0" name=""/>
        <dsp:cNvSpPr/>
      </dsp:nvSpPr>
      <dsp:spPr>
        <a:xfrm>
          <a:off x="4606393" y="4137383"/>
          <a:ext cx="1628291" cy="814145"/>
        </a:xfrm>
        <a:prstGeom prst="roundRect">
          <a:avLst>
            <a:gd name="adj" fmla="val 10000"/>
          </a:avLst>
        </a:prstGeom>
        <a:gradFill rotWithShape="0">
          <a:gsLst>
            <a:gs pos="0">
              <a:schemeClr val="accent2">
                <a:hueOff val="9504422"/>
                <a:satOff val="-18343"/>
                <a:lumOff val="-2355"/>
                <a:alphaOff val="0"/>
                <a:tint val="92000"/>
                <a:satMod val="170000"/>
              </a:schemeClr>
            </a:gs>
            <a:gs pos="15000">
              <a:schemeClr val="accent2">
                <a:hueOff val="9504422"/>
                <a:satOff val="-18343"/>
                <a:lumOff val="-2355"/>
                <a:alphaOff val="0"/>
                <a:tint val="92000"/>
                <a:shade val="99000"/>
                <a:satMod val="170000"/>
              </a:schemeClr>
            </a:gs>
            <a:gs pos="62000">
              <a:schemeClr val="accent2">
                <a:hueOff val="9504422"/>
                <a:satOff val="-18343"/>
                <a:lumOff val="-2355"/>
                <a:alphaOff val="0"/>
                <a:tint val="96000"/>
                <a:shade val="80000"/>
                <a:satMod val="170000"/>
              </a:schemeClr>
            </a:gs>
            <a:gs pos="97000">
              <a:schemeClr val="accent2">
                <a:hueOff val="9504422"/>
                <a:satOff val="-18343"/>
                <a:lumOff val="-2355"/>
                <a:alphaOff val="0"/>
                <a:tint val="98000"/>
                <a:shade val="63000"/>
                <a:satMod val="170000"/>
              </a:schemeClr>
            </a:gs>
            <a:gs pos="100000">
              <a:schemeClr val="accent2">
                <a:hueOff val="9504422"/>
                <a:satOff val="-18343"/>
                <a:lumOff val="-235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TO DISCOURAGE  YOUTHS/STUDENTS FROM BEING USED  AS A WEAPON OF MASS DESTRUCTION</a:t>
          </a:r>
          <a:r>
            <a:rPr lang="en-US" sz="1000" kern="1200" dirty="0">
              <a:latin typeface="Georgia" pitchFamily="18" charset="0"/>
            </a:rPr>
            <a:t>.  </a:t>
          </a:r>
          <a:endParaRPr lang="en-US" sz="1000" kern="1200" dirty="0">
            <a:latin typeface="Bodoni MT Black" pitchFamily="18" charset="0"/>
          </a:endParaRPr>
        </a:p>
      </dsp:txBody>
      <dsp:txXfrm>
        <a:off x="4630238" y="4161228"/>
        <a:ext cx="1580601" cy="766455"/>
      </dsp:txXfrm>
    </dsp:sp>
    <dsp:sp modelId="{0A15E06F-9623-47A3-9D01-950D67EC53BB}">
      <dsp:nvSpPr>
        <dsp:cNvPr id="0" name=""/>
        <dsp:cNvSpPr/>
      </dsp:nvSpPr>
      <dsp:spPr>
        <a:xfrm rot="10800000">
          <a:off x="3652945" y="4401980"/>
          <a:ext cx="847509" cy="284950"/>
        </a:xfrm>
        <a:prstGeom prst="leftRightArrow">
          <a:avLst>
            <a:gd name="adj1" fmla="val 60000"/>
            <a:gd name="adj2" fmla="val 50000"/>
          </a:avLst>
        </a:prstGeom>
        <a:gradFill rotWithShape="0">
          <a:gsLst>
            <a:gs pos="0">
              <a:schemeClr val="accent2">
                <a:hueOff val="9504422"/>
                <a:satOff val="-18343"/>
                <a:lumOff val="-2355"/>
                <a:alphaOff val="0"/>
                <a:tint val="92000"/>
                <a:satMod val="170000"/>
              </a:schemeClr>
            </a:gs>
            <a:gs pos="15000">
              <a:schemeClr val="accent2">
                <a:hueOff val="9504422"/>
                <a:satOff val="-18343"/>
                <a:lumOff val="-2355"/>
                <a:alphaOff val="0"/>
                <a:tint val="92000"/>
                <a:shade val="99000"/>
                <a:satMod val="170000"/>
              </a:schemeClr>
            </a:gs>
            <a:gs pos="62000">
              <a:schemeClr val="accent2">
                <a:hueOff val="9504422"/>
                <a:satOff val="-18343"/>
                <a:lumOff val="-2355"/>
                <a:alphaOff val="0"/>
                <a:tint val="96000"/>
                <a:shade val="80000"/>
                <a:satMod val="170000"/>
              </a:schemeClr>
            </a:gs>
            <a:gs pos="97000">
              <a:schemeClr val="accent2">
                <a:hueOff val="9504422"/>
                <a:satOff val="-18343"/>
                <a:lumOff val="-2355"/>
                <a:alphaOff val="0"/>
                <a:tint val="98000"/>
                <a:shade val="63000"/>
                <a:satMod val="170000"/>
              </a:schemeClr>
            </a:gs>
            <a:gs pos="100000">
              <a:schemeClr val="accent2">
                <a:hueOff val="9504422"/>
                <a:satOff val="-18343"/>
                <a:lumOff val="-235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738430" y="4458970"/>
        <a:ext cx="676539" cy="170970"/>
      </dsp:txXfrm>
    </dsp:sp>
    <dsp:sp modelId="{EEF37480-373B-45D7-9349-506F3C073D90}">
      <dsp:nvSpPr>
        <dsp:cNvPr id="0" name=""/>
        <dsp:cNvSpPr/>
      </dsp:nvSpPr>
      <dsp:spPr>
        <a:xfrm>
          <a:off x="1918715" y="4137383"/>
          <a:ext cx="1628291" cy="814145"/>
        </a:xfrm>
        <a:prstGeom prst="roundRect">
          <a:avLst>
            <a:gd name="adj" fmla="val 10000"/>
          </a:avLst>
        </a:prstGeom>
        <a:gradFill rotWithShape="0">
          <a:gsLst>
            <a:gs pos="0">
              <a:schemeClr val="accent2">
                <a:hueOff val="14256632"/>
                <a:satOff val="-27514"/>
                <a:lumOff val="-3532"/>
                <a:alphaOff val="0"/>
                <a:tint val="92000"/>
                <a:satMod val="170000"/>
              </a:schemeClr>
            </a:gs>
            <a:gs pos="15000">
              <a:schemeClr val="accent2">
                <a:hueOff val="14256632"/>
                <a:satOff val="-27514"/>
                <a:lumOff val="-3532"/>
                <a:alphaOff val="0"/>
                <a:tint val="92000"/>
                <a:shade val="99000"/>
                <a:satMod val="170000"/>
              </a:schemeClr>
            </a:gs>
            <a:gs pos="62000">
              <a:schemeClr val="accent2">
                <a:hueOff val="14256632"/>
                <a:satOff val="-27514"/>
                <a:lumOff val="-3532"/>
                <a:alphaOff val="0"/>
                <a:tint val="96000"/>
                <a:shade val="80000"/>
                <a:satMod val="170000"/>
              </a:schemeClr>
            </a:gs>
            <a:gs pos="97000">
              <a:schemeClr val="accent2">
                <a:hueOff val="14256632"/>
                <a:satOff val="-27514"/>
                <a:lumOff val="-3532"/>
                <a:alphaOff val="0"/>
                <a:tint val="98000"/>
                <a:shade val="63000"/>
                <a:satMod val="170000"/>
              </a:schemeClr>
            </a:gs>
            <a:gs pos="100000">
              <a:schemeClr val="accent2">
                <a:hueOff val="14256632"/>
                <a:satOff val="-27514"/>
                <a:lumOff val="-3532"/>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TO STOP VIOLENT STUDENTS  I.E CULTIST AND GANGSTERS  FROM UNLEASHING  MAYHEM ON THEMSELVES. </a:t>
          </a:r>
        </a:p>
      </dsp:txBody>
      <dsp:txXfrm>
        <a:off x="1942560" y="4161228"/>
        <a:ext cx="1580601" cy="766455"/>
      </dsp:txXfrm>
    </dsp:sp>
    <dsp:sp modelId="{1841B655-FA9D-45F9-910B-5EA395039093}">
      <dsp:nvSpPr>
        <dsp:cNvPr id="0" name=""/>
        <dsp:cNvSpPr/>
      </dsp:nvSpPr>
      <dsp:spPr>
        <a:xfrm rot="15120000">
          <a:off x="1893836" y="3123913"/>
          <a:ext cx="847509" cy="284950"/>
        </a:xfrm>
        <a:prstGeom prst="leftRightArrow">
          <a:avLst>
            <a:gd name="adj1" fmla="val 60000"/>
            <a:gd name="adj2" fmla="val 50000"/>
          </a:avLst>
        </a:prstGeom>
        <a:gradFill rotWithShape="0">
          <a:gsLst>
            <a:gs pos="0">
              <a:schemeClr val="accent2">
                <a:hueOff val="14256632"/>
                <a:satOff val="-27514"/>
                <a:lumOff val="-3532"/>
                <a:alphaOff val="0"/>
                <a:tint val="92000"/>
                <a:satMod val="170000"/>
              </a:schemeClr>
            </a:gs>
            <a:gs pos="15000">
              <a:schemeClr val="accent2">
                <a:hueOff val="14256632"/>
                <a:satOff val="-27514"/>
                <a:lumOff val="-3532"/>
                <a:alphaOff val="0"/>
                <a:tint val="92000"/>
                <a:shade val="99000"/>
                <a:satMod val="170000"/>
              </a:schemeClr>
            </a:gs>
            <a:gs pos="62000">
              <a:schemeClr val="accent2">
                <a:hueOff val="14256632"/>
                <a:satOff val="-27514"/>
                <a:lumOff val="-3532"/>
                <a:alphaOff val="0"/>
                <a:tint val="96000"/>
                <a:shade val="80000"/>
                <a:satMod val="170000"/>
              </a:schemeClr>
            </a:gs>
            <a:gs pos="97000">
              <a:schemeClr val="accent2">
                <a:hueOff val="14256632"/>
                <a:satOff val="-27514"/>
                <a:lumOff val="-3532"/>
                <a:alphaOff val="0"/>
                <a:tint val="98000"/>
                <a:shade val="63000"/>
                <a:satMod val="170000"/>
              </a:schemeClr>
            </a:gs>
            <a:gs pos="100000">
              <a:schemeClr val="accent2">
                <a:hueOff val="14256632"/>
                <a:satOff val="-27514"/>
                <a:lumOff val="-3532"/>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979321" y="3180903"/>
        <a:ext cx="676539" cy="170970"/>
      </dsp:txXfrm>
    </dsp:sp>
    <dsp:sp modelId="{C8AA661B-E05F-4BC4-BE50-4E456D1F0D06}">
      <dsp:nvSpPr>
        <dsp:cNvPr id="0" name=""/>
        <dsp:cNvSpPr/>
      </dsp:nvSpPr>
      <dsp:spPr>
        <a:xfrm>
          <a:off x="1088176" y="1581248"/>
          <a:ext cx="1628291" cy="814145"/>
        </a:xfrm>
        <a:prstGeom prst="roundRect">
          <a:avLst>
            <a:gd name="adj" fmla="val 10000"/>
          </a:avLst>
        </a:prstGeom>
        <a:gradFill rotWithShape="0">
          <a:gsLst>
            <a:gs pos="0">
              <a:schemeClr val="accent2">
                <a:hueOff val="19008843"/>
                <a:satOff val="-36686"/>
                <a:lumOff val="-4710"/>
                <a:alphaOff val="0"/>
                <a:tint val="92000"/>
                <a:satMod val="170000"/>
              </a:schemeClr>
            </a:gs>
            <a:gs pos="15000">
              <a:schemeClr val="accent2">
                <a:hueOff val="19008843"/>
                <a:satOff val="-36686"/>
                <a:lumOff val="-4710"/>
                <a:alphaOff val="0"/>
                <a:tint val="92000"/>
                <a:shade val="99000"/>
                <a:satMod val="170000"/>
              </a:schemeClr>
            </a:gs>
            <a:gs pos="62000">
              <a:schemeClr val="accent2">
                <a:hueOff val="19008843"/>
                <a:satOff val="-36686"/>
                <a:lumOff val="-4710"/>
                <a:alphaOff val="0"/>
                <a:tint val="96000"/>
                <a:shade val="80000"/>
                <a:satMod val="170000"/>
              </a:schemeClr>
            </a:gs>
            <a:gs pos="97000">
              <a:schemeClr val="accent2">
                <a:hueOff val="19008843"/>
                <a:satOff val="-36686"/>
                <a:lumOff val="-4710"/>
                <a:alphaOff val="0"/>
                <a:tint val="98000"/>
                <a:shade val="63000"/>
                <a:satMod val="170000"/>
              </a:schemeClr>
            </a:gs>
            <a:gs pos="100000">
              <a:schemeClr val="accent2">
                <a:hueOff val="19008843"/>
                <a:satOff val="-36686"/>
                <a:lumOff val="-471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haroni" pitchFamily="2" charset="-79"/>
              <a:cs typeface="Aharoni" pitchFamily="2" charset="-79"/>
            </a:rPr>
            <a:t>TO CHECK MATE THE CREATION OF MONSTERS TO THE SOCIETY </a:t>
          </a:r>
        </a:p>
      </dsp:txBody>
      <dsp:txXfrm>
        <a:off x="1112021" y="1605093"/>
        <a:ext cx="1580601" cy="766455"/>
      </dsp:txXfrm>
    </dsp:sp>
    <dsp:sp modelId="{B3775612-0725-44AF-B9F9-ACA190B4DBD5}">
      <dsp:nvSpPr>
        <dsp:cNvPr id="0" name=""/>
        <dsp:cNvSpPr/>
      </dsp:nvSpPr>
      <dsp:spPr>
        <a:xfrm rot="19440000">
          <a:off x="2565756" y="1055957"/>
          <a:ext cx="847509" cy="284950"/>
        </a:xfrm>
        <a:prstGeom prst="leftRightArrow">
          <a:avLst>
            <a:gd name="adj1" fmla="val 60000"/>
            <a:gd name="adj2" fmla="val 50000"/>
          </a:avLst>
        </a:prstGeom>
        <a:gradFill rotWithShape="0">
          <a:gsLst>
            <a:gs pos="0">
              <a:schemeClr val="accent2">
                <a:hueOff val="19008843"/>
                <a:satOff val="-36686"/>
                <a:lumOff val="-4710"/>
                <a:alphaOff val="0"/>
                <a:tint val="92000"/>
                <a:satMod val="170000"/>
              </a:schemeClr>
            </a:gs>
            <a:gs pos="15000">
              <a:schemeClr val="accent2">
                <a:hueOff val="19008843"/>
                <a:satOff val="-36686"/>
                <a:lumOff val="-4710"/>
                <a:alphaOff val="0"/>
                <a:tint val="92000"/>
                <a:shade val="99000"/>
                <a:satMod val="170000"/>
              </a:schemeClr>
            </a:gs>
            <a:gs pos="62000">
              <a:schemeClr val="accent2">
                <a:hueOff val="19008843"/>
                <a:satOff val="-36686"/>
                <a:lumOff val="-4710"/>
                <a:alphaOff val="0"/>
                <a:tint val="96000"/>
                <a:shade val="80000"/>
                <a:satMod val="170000"/>
              </a:schemeClr>
            </a:gs>
            <a:gs pos="97000">
              <a:schemeClr val="accent2">
                <a:hueOff val="19008843"/>
                <a:satOff val="-36686"/>
                <a:lumOff val="-4710"/>
                <a:alphaOff val="0"/>
                <a:tint val="98000"/>
                <a:shade val="63000"/>
                <a:satMod val="170000"/>
              </a:schemeClr>
            </a:gs>
            <a:gs pos="100000">
              <a:schemeClr val="accent2">
                <a:hueOff val="19008843"/>
                <a:satOff val="-36686"/>
                <a:lumOff val="-471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651241" y="1112947"/>
        <a:ext cx="676539" cy="17097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6F39F-6958-4902-8B78-802D65476926}" type="datetimeFigureOut">
              <a:rPr lang="en-US" smtClean="0"/>
              <a:pPr/>
              <a:t>4/18/2023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0B71D-663A-415D-9514-CB48AD6874A8}" type="slidenum">
              <a:rPr lang="en-US" smtClean="0"/>
              <a:pPr/>
              <a:t>‹N°›</a:t>
            </a:fld>
            <a:endParaRPr lang="en-US"/>
          </a:p>
        </p:txBody>
      </p:sp>
    </p:spTree>
    <p:extLst>
      <p:ext uri="{BB962C8B-B14F-4D97-AF65-F5344CB8AC3E}">
        <p14:creationId xmlns:p14="http://schemas.microsoft.com/office/powerpoint/2010/main" val="417145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0B71D-663A-415D-9514-CB48AD6874A8}" type="slidenum">
              <a:rPr lang="en-US" smtClean="0"/>
              <a:pPr/>
              <a:t>1</a:t>
            </a:fld>
            <a:endParaRPr lang="en-US"/>
          </a:p>
        </p:txBody>
      </p:sp>
    </p:spTree>
    <p:extLst>
      <p:ext uri="{BB962C8B-B14F-4D97-AF65-F5344CB8AC3E}">
        <p14:creationId xmlns:p14="http://schemas.microsoft.com/office/powerpoint/2010/main" val="2248490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0B71D-663A-415D-9514-CB48AD6874A8}" type="slidenum">
              <a:rPr lang="en-US" smtClean="0"/>
              <a:pPr/>
              <a:t>3</a:t>
            </a:fld>
            <a:endParaRPr lang="en-US"/>
          </a:p>
        </p:txBody>
      </p:sp>
    </p:spTree>
    <p:extLst>
      <p:ext uri="{BB962C8B-B14F-4D97-AF65-F5344CB8AC3E}">
        <p14:creationId xmlns:p14="http://schemas.microsoft.com/office/powerpoint/2010/main" val="2248490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0B71D-663A-415D-9514-CB48AD6874A8}" type="slidenum">
              <a:rPr lang="en-US" smtClean="0"/>
              <a:pPr/>
              <a:t>15</a:t>
            </a:fld>
            <a:endParaRPr lang="en-US"/>
          </a:p>
        </p:txBody>
      </p:sp>
    </p:spTree>
    <p:extLst>
      <p:ext uri="{BB962C8B-B14F-4D97-AF65-F5344CB8AC3E}">
        <p14:creationId xmlns:p14="http://schemas.microsoft.com/office/powerpoint/2010/main" val="140937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9A4-3A68-4F32-A5BB-52605FCB3E91}" type="slidenum">
              <a:rPr lang="en-US" smtClean="0"/>
              <a:pPr/>
              <a:t>39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0B71D-663A-415D-9514-CB48AD6874A8}" type="slidenum">
              <a:rPr lang="en-US" smtClean="0"/>
              <a:pPr/>
              <a:t>46</a:t>
            </a:fld>
            <a:endParaRPr lang="en-US"/>
          </a:p>
        </p:txBody>
      </p:sp>
    </p:spTree>
    <p:extLst>
      <p:ext uri="{BB962C8B-B14F-4D97-AF65-F5344CB8AC3E}">
        <p14:creationId xmlns:p14="http://schemas.microsoft.com/office/powerpoint/2010/main" val="266705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0B71D-663A-415D-9514-CB48AD6874A8}" type="slidenum">
              <a:rPr lang="en-US" smtClean="0"/>
              <a:pPr/>
              <a:t>49</a:t>
            </a:fld>
            <a:endParaRPr lang="en-US"/>
          </a:p>
        </p:txBody>
      </p:sp>
    </p:spTree>
    <p:extLst>
      <p:ext uri="{BB962C8B-B14F-4D97-AF65-F5344CB8AC3E}">
        <p14:creationId xmlns:p14="http://schemas.microsoft.com/office/powerpoint/2010/main" val="893988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DC19AE4D-80C1-49BF-AB79-AA57A34BBA8E}" type="datetimeFigureOut">
              <a:rPr lang="en-US" smtClean="0"/>
              <a:pPr/>
              <a:t>4/18/2023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5BC27A5-CBE1-4D86-8EB8-2451069B98E6}" type="slidenum">
              <a:rPr lang="en-US" smtClean="0"/>
              <a:pPr/>
              <a:t>‹N°›</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C19AE4D-80C1-49BF-AB79-AA57A34BBA8E}"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C27A5-CBE1-4D86-8EB8-2451069B98E6}"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C19AE4D-80C1-49BF-AB79-AA57A34BBA8E}"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C27A5-CBE1-4D86-8EB8-2451069B98E6}"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C19AE4D-80C1-49BF-AB79-AA57A34BBA8E}"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C27A5-CBE1-4D86-8EB8-2451069B98E6}"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C19AE4D-80C1-49BF-AB79-AA57A34BBA8E}"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C27A5-CBE1-4D86-8EB8-2451069B98E6}" type="slidenum">
              <a:rPr lang="en-US" smtClean="0"/>
              <a:pPr/>
              <a:t>‹N°›</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C19AE4D-80C1-49BF-AB79-AA57A34BBA8E}"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C27A5-CBE1-4D86-8EB8-2451069B98E6}"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C19AE4D-80C1-49BF-AB79-AA57A34BBA8E}" type="datetimeFigureOut">
              <a:rPr lang="en-US" smtClean="0"/>
              <a:pPr/>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C27A5-CBE1-4D86-8EB8-2451069B98E6}"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DC19AE4D-80C1-49BF-AB79-AA57A34BBA8E}" type="datetimeFigureOut">
              <a:rPr lang="en-US" smtClean="0"/>
              <a:pPr/>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BC27A5-CBE1-4D86-8EB8-2451069B98E6}"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DC19AE4D-80C1-49BF-AB79-AA57A34BBA8E}" type="datetimeFigureOut">
              <a:rPr lang="en-US" smtClean="0"/>
              <a:pPr/>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BC27A5-CBE1-4D86-8EB8-2451069B98E6}" type="slidenum">
              <a:rPr lang="en-US" smtClean="0"/>
              <a:pPr/>
              <a:t>‹N°›</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C19AE4D-80C1-49BF-AB79-AA57A34BBA8E}"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C27A5-CBE1-4D86-8EB8-2451069B98E6}"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DC19AE4D-80C1-49BF-AB79-AA57A34BBA8E}"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C27A5-CBE1-4D86-8EB8-2451069B98E6}" type="slidenum">
              <a:rPr lang="en-US" smtClean="0"/>
              <a:pPr/>
              <a:t>‹N°›</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C19AE4D-80C1-49BF-AB79-AA57A34BBA8E}" type="datetimeFigureOut">
              <a:rPr lang="en-US" smtClean="0"/>
              <a:pPr/>
              <a:t>4/18/2023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5BC27A5-CBE1-4D86-8EB8-2451069B98E6}" type="slidenum">
              <a:rPr lang="en-US" smtClean="0"/>
              <a:pPr/>
              <a:t>‹N°›</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jpeg"/><Relationship Id="rId4" Type="http://schemas.openxmlformats.org/officeDocument/2006/relationships/diagramQuickStyle" Target="../diagrams/quickStyle2.xml"/><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8229600" cy="2133600"/>
          </a:xfrm>
          <a:effectLst>
            <a:outerShdw blurRad="50800" dist="38100" dir="5400000" algn="t" rotWithShape="0">
              <a:prstClr val="black">
                <a:alpha val="40000"/>
              </a:prstClr>
            </a:outerShdw>
          </a:effectLst>
        </p:spPr>
        <p:txBody>
          <a:bodyPr>
            <a:normAutofit fontScale="90000"/>
          </a:bodyPr>
          <a:lstStyle/>
          <a:p>
            <a:pPr algn="ctr"/>
            <a:r>
              <a:rPr lang="en-US" sz="2400" dirty="0"/>
              <a:t>   </a:t>
            </a:r>
            <a:r>
              <a:rPr lang="en-US" sz="4000" dirty="0"/>
              <a:t> </a:t>
            </a:r>
            <a:br>
              <a:rPr lang="en-US" sz="4000" dirty="0"/>
            </a:br>
            <a:br>
              <a:rPr lang="en-US" sz="4000" dirty="0"/>
            </a:br>
            <a:br>
              <a:rPr lang="en-US" sz="4000" dirty="0"/>
            </a:br>
            <a:br>
              <a:rPr lang="en-US" sz="4000" dirty="0"/>
            </a:br>
            <a:br>
              <a:rPr lang="en-US" sz="4000" dirty="0"/>
            </a:br>
            <a:br>
              <a:rPr lang="en-US" sz="4000" dirty="0"/>
            </a:br>
            <a:br>
              <a:rPr lang="en-US" sz="4000" dirty="0"/>
            </a:br>
            <a:r>
              <a:rPr lang="en-US" sz="3600" b="1" dirty="0">
                <a:solidFill>
                  <a:schemeClr val="tx1"/>
                </a:solidFill>
                <a:latin typeface="Algerian" pitchFamily="82" charset="0"/>
              </a:rPr>
              <a:t>PREVENTING VIOLENCE  IN  SCHOOL </a:t>
            </a:r>
            <a:br>
              <a:rPr lang="en-US" sz="3600" b="1" dirty="0">
                <a:solidFill>
                  <a:schemeClr val="tx1"/>
                </a:solidFill>
                <a:latin typeface="Algerian" pitchFamily="82" charset="0"/>
              </a:rPr>
            </a:br>
            <a:r>
              <a:rPr lang="en-US" sz="3600" b="1" dirty="0">
                <a:solidFill>
                  <a:schemeClr val="tx1"/>
                </a:solidFill>
                <a:latin typeface="Algerian" pitchFamily="82" charset="0"/>
              </a:rPr>
              <a:t>AND CRIME IN AFRICA  </a:t>
            </a:r>
            <a:br>
              <a:rPr lang="en-US" sz="3600" b="1" dirty="0">
                <a:solidFill>
                  <a:schemeClr val="tx1"/>
                </a:solidFill>
                <a:latin typeface="Algerian" pitchFamily="82" charset="0"/>
              </a:rPr>
            </a:br>
            <a:br>
              <a:rPr lang="en-US" sz="3600" b="1" dirty="0">
                <a:solidFill>
                  <a:schemeClr val="tx1"/>
                </a:solidFill>
                <a:latin typeface="Algerian" pitchFamily="82" charset="0"/>
              </a:rPr>
            </a:br>
            <a:endParaRPr lang="en-US" sz="3600" b="1" dirty="0">
              <a:solidFill>
                <a:schemeClr val="tx1"/>
              </a:solidFill>
              <a:latin typeface="Algerian" pitchFamily="82" charset="0"/>
              <a:cs typeface="Aharoni" pitchFamily="2" charset="-79"/>
            </a:endParaRPr>
          </a:p>
        </p:txBody>
      </p:sp>
      <p:sp>
        <p:nvSpPr>
          <p:cNvPr id="3" name="Subtitle 2"/>
          <p:cNvSpPr>
            <a:spLocks noGrp="1"/>
          </p:cNvSpPr>
          <p:nvPr>
            <p:ph type="subTitle" idx="1"/>
          </p:nvPr>
        </p:nvSpPr>
        <p:spPr>
          <a:xfrm>
            <a:off x="1219200" y="1295400"/>
            <a:ext cx="7620000" cy="5562600"/>
          </a:xfrm>
        </p:spPr>
        <p:txBody>
          <a:bodyPr>
            <a:normAutofit/>
          </a:bodyPr>
          <a:lstStyle/>
          <a:p>
            <a:endParaRPr lang="en-US" sz="5600" dirty="0">
              <a:latin typeface="AR ESSENCE" pitchFamily="2" charset="0"/>
            </a:endParaRPr>
          </a:p>
          <a:p>
            <a:r>
              <a:rPr lang="en-US" sz="6200" dirty="0">
                <a:solidFill>
                  <a:srgbClr val="C00000"/>
                </a:solidFill>
                <a:latin typeface="Berlin Sans FB Demi" pitchFamily="34" charset="0"/>
              </a:rPr>
              <a:t>                                    </a:t>
            </a:r>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3641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944562"/>
          </a:xfrm>
        </p:spPr>
        <p:txBody>
          <a:bodyPr>
            <a:normAutofit/>
          </a:bodyPr>
          <a:lstStyle/>
          <a:p>
            <a:endParaRPr lang="en-US" sz="1600" dirty="0"/>
          </a:p>
        </p:txBody>
      </p:sp>
      <p:sp>
        <p:nvSpPr>
          <p:cNvPr id="3" name="Content Placeholder 2"/>
          <p:cNvSpPr>
            <a:spLocks noGrp="1"/>
          </p:cNvSpPr>
          <p:nvPr>
            <p:ph idx="1"/>
          </p:nvPr>
        </p:nvSpPr>
        <p:spPr/>
        <p:txBody>
          <a:bodyPr>
            <a:normAutofit fontScale="47500" lnSpcReduction="20000"/>
          </a:bodyPr>
          <a:lstStyle/>
          <a:p>
            <a:r>
              <a:rPr lang="en-US" b="1" dirty="0"/>
              <a:t>We will be much willing to partner and enumerate further in this peace-building assignment to African Nations.</a:t>
            </a:r>
            <a:endParaRPr lang="en-US" dirty="0"/>
          </a:p>
          <a:p>
            <a:pPr marL="82296" indent="0">
              <a:buNone/>
            </a:pPr>
            <a:r>
              <a:rPr lang="en-US" dirty="0"/>
              <a:t> </a:t>
            </a:r>
          </a:p>
          <a:p>
            <a:r>
              <a:rPr lang="en-US" b="1" dirty="0"/>
              <a:t>The use of VISUAL METAPHOR DISPLAY has been highly applauded in more than 500 Schools as a unique tools of School Crime Prevention and PEACE  BUILDING methodologies which can also be applicable in other Africa Countries across the World.</a:t>
            </a:r>
            <a:endParaRPr lang="en-US" dirty="0"/>
          </a:p>
          <a:p>
            <a:pPr marL="82296" indent="0">
              <a:buNone/>
            </a:pPr>
            <a:r>
              <a:rPr lang="en-US" dirty="0"/>
              <a:t> </a:t>
            </a:r>
          </a:p>
          <a:p>
            <a:r>
              <a:rPr lang="en-US" b="1" dirty="0"/>
              <a:t>We have volunteers who are willing and ready to jointly work in the area of school peace building and violence prevention team if we can be  mentored by International Partners.</a:t>
            </a:r>
            <a:endParaRPr lang="en-US" dirty="0"/>
          </a:p>
          <a:p>
            <a:pPr marL="82296" indent="0">
              <a:buNone/>
            </a:pPr>
            <a:r>
              <a:rPr lang="en-US" dirty="0"/>
              <a:t> </a:t>
            </a:r>
          </a:p>
          <a:p>
            <a:r>
              <a:rPr lang="en-US" b="1" dirty="0"/>
              <a:t>Our daily access of meeting with them is a great opportunity to change the course of humanity with the little we have.</a:t>
            </a:r>
            <a:endParaRPr lang="en-US" dirty="0"/>
          </a:p>
          <a:p>
            <a:pPr marL="82296" indent="0">
              <a:buNone/>
            </a:pPr>
            <a:r>
              <a:rPr lang="en-US" dirty="0"/>
              <a:t> </a:t>
            </a:r>
          </a:p>
          <a:p>
            <a:r>
              <a:rPr lang="en-US" b="1" dirty="0"/>
              <a:t>Thank you very much for the privilege to talk with you, attached some photos of recent / on going activities, your additional methods can also be of greater help here, learning from great people who were frontiers in international forum of crime prevention.</a:t>
            </a:r>
            <a:endParaRPr lang="en-US" dirty="0"/>
          </a:p>
          <a:p>
            <a:pPr marL="82296" indent="0">
              <a:buNone/>
            </a:pPr>
            <a:r>
              <a:rPr lang="en-US" dirty="0"/>
              <a:t> </a:t>
            </a:r>
          </a:p>
          <a:p>
            <a:r>
              <a:rPr lang="en-US" b="1" dirty="0"/>
              <a:t>All the best,</a:t>
            </a:r>
            <a:endParaRPr lang="en-US" dirty="0"/>
          </a:p>
          <a:p>
            <a:endParaRPr lang="en-US" dirty="0"/>
          </a:p>
        </p:txBody>
      </p:sp>
    </p:spTree>
    <p:extLst>
      <p:ext uri="{BB962C8B-B14F-4D97-AF65-F5344CB8AC3E}">
        <p14:creationId xmlns:p14="http://schemas.microsoft.com/office/powerpoint/2010/main" val="66610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b="1" dirty="0"/>
              <a:t>In respect of Ministry of Education's school protocol we have letters of authority of partnership with 5 States across the Country , given us free access to enter into all schools as agreed to lecture, organize assembly admonition, </a:t>
            </a:r>
            <a:r>
              <a:rPr lang="en-US" b="1" dirty="0" err="1"/>
              <a:t>counselling</a:t>
            </a:r>
            <a:r>
              <a:rPr lang="en-US" b="1" dirty="0"/>
              <a:t> and bringing up parent / teacher seminars .( This is not sometimes easy to access for local NGO)</a:t>
            </a:r>
            <a:endParaRPr lang="en-US" dirty="0"/>
          </a:p>
          <a:p>
            <a:r>
              <a:rPr lang="en-US" dirty="0"/>
              <a:t> </a:t>
            </a:r>
          </a:p>
          <a:p>
            <a:r>
              <a:rPr lang="en-US" b="1" dirty="0"/>
              <a:t>Major constraints lie in the technical facilities to give the program a continuous follow up for wide spread  results to reduce interwoven of joint organized crime been facilitated by movement from rural area to urban and vice versa.</a:t>
            </a:r>
            <a:endParaRPr lang="en-US" dirty="0"/>
          </a:p>
          <a:p>
            <a:r>
              <a:rPr lang="en-US" dirty="0"/>
              <a:t> </a:t>
            </a:r>
          </a:p>
          <a:p>
            <a:r>
              <a:rPr lang="en-US" b="1" dirty="0"/>
              <a:t>Please note, with a right local effort  laced with substantial platform it can prevent crime in the school society and the immediate community as they know with good evidences where the shoe pinches/ dark spots and the judicious  application of VISUAL METAPHOR DISPLAY as a creative tools amounting  to 164 in number can significantly  contribute to LOCALLY LED PEACE-BUILDING WORKING GROUP.</a:t>
            </a:r>
            <a:endParaRPr lang="en-US" dirty="0"/>
          </a:p>
          <a:p>
            <a:endParaRPr lang="en-US" dirty="0"/>
          </a:p>
        </p:txBody>
      </p:sp>
    </p:spTree>
    <p:extLst>
      <p:ext uri="{BB962C8B-B14F-4D97-AF65-F5344CB8AC3E}">
        <p14:creationId xmlns:p14="http://schemas.microsoft.com/office/powerpoint/2010/main" val="185838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52400"/>
            <a:ext cx="7010400" cy="7725192"/>
          </a:xfrm>
          <a:prstGeom prst="rect">
            <a:avLst/>
          </a:prstGeom>
        </p:spPr>
        <p:txBody>
          <a:bodyPr wrap="square">
            <a:spAutoFit/>
          </a:bodyPr>
          <a:lstStyle/>
          <a:p>
            <a:pPr lvl="0"/>
            <a:r>
              <a:rPr lang="en-US" b="1" dirty="0"/>
              <a:t>PART ACHIEVEMENT SO FAR.</a:t>
            </a:r>
          </a:p>
          <a:p>
            <a:pPr lvl="0"/>
            <a:endParaRPr lang="en-US" dirty="0"/>
          </a:p>
          <a:p>
            <a:pPr lvl="0"/>
            <a:r>
              <a:rPr lang="en-US" dirty="0"/>
              <a:t>Workshop on SCHOOL CRIME PREVENTTION in over 400 Schools –</a:t>
            </a:r>
          </a:p>
          <a:p>
            <a:r>
              <a:rPr lang="en-US" dirty="0"/>
              <a:t>Primary, Secondary, Tertiary with recommendation from school administrators.</a:t>
            </a:r>
          </a:p>
          <a:p>
            <a:endParaRPr lang="en-US" dirty="0"/>
          </a:p>
          <a:p>
            <a:pPr lvl="0"/>
            <a:r>
              <a:rPr lang="en-US" dirty="0"/>
              <a:t>Able to avert over 120 deadly cult activities across schools.</a:t>
            </a:r>
          </a:p>
          <a:p>
            <a:pPr lvl="0"/>
            <a:endParaRPr lang="en-US" dirty="0"/>
          </a:p>
          <a:p>
            <a:pPr lvl="0"/>
            <a:r>
              <a:rPr lang="en-US" dirty="0"/>
              <a:t>Rehabilitation/Correctional exercise for over 1500 deviant students who were engaging in social vices- cultism, ‘</a:t>
            </a:r>
            <a:r>
              <a:rPr lang="en-US" dirty="0" err="1"/>
              <a:t>jagbon</a:t>
            </a:r>
            <a:r>
              <a:rPr lang="en-US" dirty="0"/>
              <a:t>’, truancy, raping, extortion, street fight and real time robbery- recorded with factual names, dates and school identity. </a:t>
            </a:r>
          </a:p>
          <a:p>
            <a:pPr lvl="0"/>
            <a:endParaRPr lang="en-US" sz="1400" dirty="0"/>
          </a:p>
          <a:p>
            <a:pPr lvl="0"/>
            <a:r>
              <a:rPr lang="en-US" sz="1400" b="1" dirty="0"/>
              <a:t>EXTENSIVE REHABILITATION /REINTEGRATION PROGRAM  FOR ;</a:t>
            </a:r>
          </a:p>
          <a:p>
            <a:pPr lvl="0"/>
            <a:r>
              <a:rPr lang="en-US" dirty="0"/>
              <a:t>A J.S.S 2 student  who was selling India hemp and an addicted serial rapist – He was also a threat to students in senior class ( </a:t>
            </a:r>
            <a:r>
              <a:rPr lang="en-US" dirty="0" err="1"/>
              <a:t>a.k.a</a:t>
            </a:r>
            <a:r>
              <a:rPr lang="en-US" dirty="0"/>
              <a:t> small killer)</a:t>
            </a:r>
          </a:p>
          <a:p>
            <a:pPr lvl="0"/>
            <a:endParaRPr lang="en-US" dirty="0"/>
          </a:p>
          <a:p>
            <a:pPr lvl="0"/>
            <a:r>
              <a:rPr lang="en-US" dirty="0"/>
              <a:t>A drug peddler in J.S.S3 </a:t>
            </a:r>
          </a:p>
          <a:p>
            <a:pPr lvl="0"/>
            <a:endParaRPr lang="en-US" dirty="0"/>
          </a:p>
          <a:p>
            <a:pPr lvl="0"/>
            <a:r>
              <a:rPr lang="en-US" dirty="0"/>
              <a:t>A Secondary School Student in possession of weapons</a:t>
            </a:r>
          </a:p>
          <a:p>
            <a:pPr lvl="0"/>
            <a:endParaRPr lang="en-US" dirty="0"/>
          </a:p>
          <a:p>
            <a:pPr lvl="0"/>
            <a:r>
              <a:rPr lang="en-US" dirty="0"/>
              <a:t>6 Students who were involved in real occult practices- inflicting a wound on a teacher whom they acclaimed she offended them.</a:t>
            </a:r>
          </a:p>
          <a:p>
            <a:pPr lvl="0"/>
            <a:endParaRPr lang="en-US" dirty="0"/>
          </a:p>
          <a:p>
            <a:pPr lvl="0"/>
            <a:endParaRPr lang="en-US" dirty="0"/>
          </a:p>
          <a:p>
            <a:pPr lvl="0"/>
            <a:r>
              <a:rPr lang="en-US" dirty="0"/>
              <a:t> </a:t>
            </a:r>
          </a:p>
          <a:p>
            <a:pPr lvl="0"/>
            <a:endParaRPr lang="en-US" dirty="0"/>
          </a:p>
          <a:p>
            <a:r>
              <a:rPr lang="en-US" dirty="0"/>
              <a:t> </a:t>
            </a:r>
            <a:endParaRPr lang="en-US" dirty="0">
              <a:effectLst/>
            </a:endParaRPr>
          </a:p>
        </p:txBody>
      </p:sp>
    </p:spTree>
    <p:extLst>
      <p:ext uri="{BB962C8B-B14F-4D97-AF65-F5344CB8AC3E}">
        <p14:creationId xmlns:p14="http://schemas.microsoft.com/office/powerpoint/2010/main" val="257926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457200"/>
            <a:ext cx="7848600" cy="6186309"/>
          </a:xfrm>
          <a:prstGeom prst="rect">
            <a:avLst/>
          </a:prstGeom>
        </p:spPr>
        <p:txBody>
          <a:bodyPr wrap="square">
            <a:spAutoFit/>
          </a:bodyPr>
          <a:lstStyle/>
          <a:p>
            <a:pPr lvl="0"/>
            <a:endParaRPr lang="en-US" dirty="0"/>
          </a:p>
          <a:p>
            <a:pPr lvl="0"/>
            <a:r>
              <a:rPr lang="en-US" dirty="0"/>
              <a:t>Student who distributes  axes in school.</a:t>
            </a:r>
          </a:p>
          <a:p>
            <a:pPr lvl="0"/>
            <a:endParaRPr lang="en-US" dirty="0"/>
          </a:p>
          <a:p>
            <a:pPr lvl="0"/>
            <a:r>
              <a:rPr lang="en-US" dirty="0"/>
              <a:t>Student who slashed open a fellow student  neck with a blade.</a:t>
            </a:r>
          </a:p>
          <a:p>
            <a:pPr lvl="0"/>
            <a:endParaRPr lang="en-US" dirty="0"/>
          </a:p>
          <a:p>
            <a:pPr lvl="0"/>
            <a:r>
              <a:rPr lang="en-US" dirty="0"/>
              <a:t>A student named </a:t>
            </a:r>
            <a:r>
              <a:rPr lang="en-US" dirty="0" err="1"/>
              <a:t>Boko</a:t>
            </a:r>
            <a:r>
              <a:rPr lang="en-US" dirty="0"/>
              <a:t> Haram who threaten pupils in school</a:t>
            </a:r>
          </a:p>
          <a:p>
            <a:pPr lvl="0"/>
            <a:endParaRPr lang="en-US" dirty="0"/>
          </a:p>
          <a:p>
            <a:pPr lvl="0"/>
            <a:r>
              <a:rPr lang="en-US" dirty="0"/>
              <a:t>Student in gambling game.</a:t>
            </a:r>
          </a:p>
          <a:p>
            <a:pPr lvl="0"/>
            <a:endParaRPr lang="en-US" dirty="0"/>
          </a:p>
          <a:p>
            <a:pPr lvl="0"/>
            <a:r>
              <a:rPr lang="en-US" dirty="0"/>
              <a:t>Disruption of a gambling base, which accommodates student for a whole school session..</a:t>
            </a:r>
          </a:p>
          <a:p>
            <a:pPr lvl="0"/>
            <a:endParaRPr lang="en-US" dirty="0"/>
          </a:p>
          <a:p>
            <a:pPr lvl="0"/>
            <a:r>
              <a:rPr lang="en-US" dirty="0"/>
              <a:t>Discovery of an uncle having carnal knowledge of a 9 year old girl in one of the best Private School and handling over the culprit to police for further enquiry.</a:t>
            </a:r>
          </a:p>
          <a:p>
            <a:pPr lvl="0"/>
            <a:r>
              <a:rPr lang="en-US" dirty="0"/>
              <a:t> </a:t>
            </a:r>
          </a:p>
          <a:p>
            <a:pPr lvl="0"/>
            <a:r>
              <a:rPr lang="en-US" dirty="0"/>
              <a:t>The Rehabilitation and Reintegration of a secondary school boy who poisoned his mother- the incident was referred to us from the office of NSCDC.</a:t>
            </a:r>
          </a:p>
          <a:p>
            <a:pPr lvl="0"/>
            <a:endParaRPr lang="en-US" dirty="0"/>
          </a:p>
          <a:p>
            <a:pPr lvl="0"/>
            <a:r>
              <a:rPr lang="en-US" dirty="0"/>
              <a:t>The rehabilitation of a Principal’s son, who used axe to eject his mother from home and placed a notice of ‘HOUSE FOR SALE’ on the house after selling off  house hold properties in the house.</a:t>
            </a:r>
          </a:p>
          <a:p>
            <a:pPr lvl="0"/>
            <a:endParaRPr lang="en-US" dirty="0"/>
          </a:p>
        </p:txBody>
      </p:sp>
    </p:spTree>
    <p:extLst>
      <p:ext uri="{BB962C8B-B14F-4D97-AF65-F5344CB8AC3E}">
        <p14:creationId xmlns:p14="http://schemas.microsoft.com/office/powerpoint/2010/main" val="331305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81000"/>
            <a:ext cx="7848600" cy="2308324"/>
          </a:xfrm>
          <a:prstGeom prst="rect">
            <a:avLst/>
          </a:prstGeom>
        </p:spPr>
        <p:txBody>
          <a:bodyPr wrap="square">
            <a:spAutoFit/>
          </a:bodyPr>
          <a:lstStyle/>
          <a:p>
            <a:pPr lvl="0"/>
            <a:r>
              <a:rPr lang="en-US" dirty="0"/>
              <a:t>The rehabilitation of 12 boys who intended to burn down their school with PMS.</a:t>
            </a:r>
          </a:p>
          <a:p>
            <a:pPr lvl="0"/>
            <a:endParaRPr lang="en-US" dirty="0"/>
          </a:p>
          <a:p>
            <a:pPr lvl="0"/>
            <a:r>
              <a:rPr lang="en-US" dirty="0"/>
              <a:t>Rehabilitation and Reintegration of students who fought with their Teachers.</a:t>
            </a:r>
          </a:p>
          <a:p>
            <a:pPr lvl="0"/>
            <a:endParaRPr lang="en-US" dirty="0"/>
          </a:p>
          <a:p>
            <a:pPr lvl="0"/>
            <a:r>
              <a:rPr lang="en-US" dirty="0"/>
              <a:t>Rehabilitation and Reintegration of students who stoned their Principal.</a:t>
            </a:r>
          </a:p>
          <a:p>
            <a:pPr lvl="0"/>
            <a:endParaRPr lang="en-US" dirty="0"/>
          </a:p>
          <a:p>
            <a:pPr lvl="0"/>
            <a:r>
              <a:rPr lang="en-US" dirty="0"/>
              <a:t>Rehabilitation and Reintegration of boys who planned to murder their teacher.</a:t>
            </a:r>
          </a:p>
          <a:p>
            <a:pPr lvl="0"/>
            <a:r>
              <a:rPr lang="en-US" dirty="0"/>
              <a:t>etc.</a:t>
            </a:r>
          </a:p>
        </p:txBody>
      </p:sp>
    </p:spTree>
    <p:extLst>
      <p:ext uri="{BB962C8B-B14F-4D97-AF65-F5344CB8AC3E}">
        <p14:creationId xmlns:p14="http://schemas.microsoft.com/office/powerpoint/2010/main" val="378625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370" y="304800"/>
            <a:ext cx="7808059" cy="1143000"/>
          </a:xfrm>
        </p:spPr>
        <p:txBody>
          <a:bodyPr>
            <a:normAutofit/>
          </a:bodyPr>
          <a:lstStyle/>
          <a:p>
            <a:r>
              <a:rPr lang="en-US" sz="2800" dirty="0"/>
              <a:t>COMMON TOOLS TO STOP VIOLENCE IN SCHOOLS- VISUAL METAPHOR DISPLAY</a:t>
            </a:r>
          </a:p>
        </p:txBody>
      </p:sp>
      <p:sp>
        <p:nvSpPr>
          <p:cNvPr id="3" name="Content Placeholder 2"/>
          <p:cNvSpPr>
            <a:spLocks noGrp="1"/>
          </p:cNvSpPr>
          <p:nvPr>
            <p:ph sz="half" idx="1"/>
          </p:nvPr>
        </p:nvSpPr>
        <p:spPr/>
        <p:txBody>
          <a:bodyPr/>
          <a:lstStyle/>
          <a:p>
            <a:r>
              <a:rPr lang="en-US" dirty="0"/>
              <a:t>VISUAL METAPHOR DISPLAY TOOLS</a:t>
            </a:r>
          </a:p>
        </p:txBody>
      </p:sp>
      <p:sp>
        <p:nvSpPr>
          <p:cNvPr id="4" name="Content Placeholder 3"/>
          <p:cNvSpPr>
            <a:spLocks noGrp="1"/>
          </p:cNvSpPr>
          <p:nvPr>
            <p:ph sz="half" idx="2"/>
          </p:nvPr>
        </p:nvSpPr>
        <p:spPr/>
        <p:txBody>
          <a:bodyPr/>
          <a:lstStyle/>
          <a:p>
            <a:r>
              <a:rPr lang="en-US" dirty="0"/>
              <a:t>VISUAL METAPHOR DISPLAY TOOLS</a:t>
            </a:r>
          </a:p>
        </p:txBody>
      </p:sp>
      <p:pic>
        <p:nvPicPr>
          <p:cNvPr id="5" name="Picture 4" descr="100_4639.JPG"/>
          <p:cNvPicPr>
            <a:picLocks noChangeAspect="1"/>
          </p:cNvPicPr>
          <p:nvPr/>
        </p:nvPicPr>
        <p:blipFill>
          <a:blip r:embed="rId3" cstate="print"/>
          <a:srcRect b="13580"/>
          <a:stretch>
            <a:fillRect/>
          </a:stretch>
        </p:blipFill>
        <p:spPr>
          <a:xfrm>
            <a:off x="775411" y="3473894"/>
            <a:ext cx="3087421" cy="25332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100_4994.JPG"/>
          <p:cNvPicPr>
            <a:picLocks noChangeAspect="1"/>
          </p:cNvPicPr>
          <p:nvPr/>
        </p:nvPicPr>
        <p:blipFill>
          <a:blip r:embed="rId4" cstate="print"/>
          <a:stretch>
            <a:fillRect/>
          </a:stretch>
        </p:blipFill>
        <p:spPr>
          <a:xfrm>
            <a:off x="5486400" y="2592324"/>
            <a:ext cx="2781300" cy="2530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100_4987.JPG"/>
          <p:cNvPicPr>
            <a:picLocks noChangeAspect="1"/>
          </p:cNvPicPr>
          <p:nvPr/>
        </p:nvPicPr>
        <p:blipFill>
          <a:blip r:embed="rId5" cstate="print"/>
          <a:stretch>
            <a:fillRect/>
          </a:stretch>
        </p:blipFill>
        <p:spPr>
          <a:xfrm>
            <a:off x="5486400" y="5395023"/>
            <a:ext cx="1790700" cy="119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tock-vector-stop-family-violence-vector-poster-design-190691681.jpg"/>
          <p:cNvPicPr>
            <a:picLocks noChangeAspect="1"/>
          </p:cNvPicPr>
          <p:nvPr/>
        </p:nvPicPr>
        <p:blipFill>
          <a:blip r:embed="rId6" cstate="print"/>
          <a:stretch>
            <a:fillRect/>
          </a:stretch>
        </p:blipFill>
        <p:spPr>
          <a:xfrm>
            <a:off x="2971800" y="2543407"/>
            <a:ext cx="3048000" cy="3183466"/>
          </a:xfrm>
          <a:prstGeom prst="rect">
            <a:avLst/>
          </a:prstGeom>
          <a:effectLst>
            <a:softEdge rad="127000"/>
          </a:effectLst>
        </p:spPr>
      </p:pic>
    </p:spTree>
    <p:extLst>
      <p:ext uri="{BB962C8B-B14F-4D97-AF65-F5344CB8AC3E}">
        <p14:creationId xmlns:p14="http://schemas.microsoft.com/office/powerpoint/2010/main" val="219183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PHOTO SPEAKS –  THE RUNNING TOOLS</a:t>
            </a:r>
          </a:p>
        </p:txBody>
      </p:sp>
      <p:pic>
        <p:nvPicPr>
          <p:cNvPr id="4" name="Picture 2" descr="C:\Users\user\Desktop\CUPBOARD 11\EGBA EGBON 333\DSCN395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543051"/>
            <a:ext cx="7086599" cy="5314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38288" cy="762000"/>
          </a:xfrm>
        </p:spPr>
        <p:txBody>
          <a:bodyPr>
            <a:normAutofit fontScale="90000"/>
          </a:bodyPr>
          <a:lstStyle/>
          <a:p>
            <a:br>
              <a:rPr lang="en-US" sz="4400" b="1" dirty="0"/>
            </a:br>
            <a:r>
              <a:rPr lang="en-US" sz="4400" b="1" dirty="0"/>
              <a:t>        VMD IN FOCUS</a:t>
            </a:r>
            <a:br>
              <a:rPr lang="en-US" sz="4400" b="1" dirty="0"/>
            </a:br>
            <a:endParaRPr lang="en-US" dirty="0"/>
          </a:p>
        </p:txBody>
      </p:sp>
      <p:sp>
        <p:nvSpPr>
          <p:cNvPr id="3" name="Content Placeholder 2"/>
          <p:cNvSpPr>
            <a:spLocks noGrp="1"/>
          </p:cNvSpPr>
          <p:nvPr>
            <p:ph sz="half" idx="1"/>
          </p:nvPr>
        </p:nvSpPr>
        <p:spPr>
          <a:xfrm>
            <a:off x="1435608" y="2286000"/>
            <a:ext cx="2221992" cy="3901440"/>
          </a:xfrm>
        </p:spPr>
        <p:txBody>
          <a:bodyPr/>
          <a:lstStyle/>
          <a:p>
            <a:endParaRPr lang="en-US" dirty="0"/>
          </a:p>
        </p:txBody>
      </p:sp>
      <p:sp>
        <p:nvSpPr>
          <p:cNvPr id="4" name="Content Placeholder 3"/>
          <p:cNvSpPr>
            <a:spLocks noGrp="1"/>
          </p:cNvSpPr>
          <p:nvPr>
            <p:ph sz="half" idx="2"/>
          </p:nvPr>
        </p:nvSpPr>
        <p:spPr>
          <a:xfrm>
            <a:off x="4587013" y="1600200"/>
            <a:ext cx="4160974" cy="4525963"/>
          </a:xfrm>
        </p:spPr>
        <p:txBody>
          <a:bodyPr>
            <a:normAutofit/>
          </a:bodyPr>
          <a:lstStyle/>
          <a:p>
            <a:pPr marL="0" indent="0">
              <a:buNone/>
            </a:pPr>
            <a:r>
              <a:rPr lang="en-US" sz="3600" b="1" dirty="0"/>
              <a:t>    THE TOOLS</a:t>
            </a:r>
          </a:p>
        </p:txBody>
      </p:sp>
      <p:pic>
        <p:nvPicPr>
          <p:cNvPr id="4098" name="Picture 2" descr="C:\Users\user\Desktop\CUPBOARD 11\EGBA EGBON 333\REHABILITATE 11\IMG-20160111-WA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473200"/>
            <a:ext cx="3505200" cy="4673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CUPBOARD 11\EGBA EGBON 333\REHABILITATE 11\IMG-20160111-WA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198" y="2565400"/>
            <a:ext cx="517313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83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CUPBOARD 11\EGBA EGBON 333\DSCN42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09" y="2800350"/>
            <a:ext cx="54102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Desktop\CUPBOARD 11\EGBA EGBON 333\DSCN4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114" y="0"/>
            <a:ext cx="4681728" cy="351129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user\Desktop\CUPBOARD 11\EGBA EGBON 333\DSCN39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user\Desktop\CUPBOARD 11\EGBA EGBON 333\DSCN39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486215"/>
            <a:ext cx="3581399" cy="3371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674176"/>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er\Desktop\CUPBOARD 11\EGBA EGBON 333\DSCN41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
            <a:ext cx="9296400" cy="697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1491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819" y="838200"/>
            <a:ext cx="7899531" cy="585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772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C:\Users\user\Desktop\CUPBOARD 11\EGBA EGBON 333\REHABILITATE 11\IMG-20160111-WA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2058" name="Picture 10" descr="C:\Users\user\Desktop\CUPBOARD 11\EGBA EGBON 333\REHABILITATE 11\IMG-20160111-WA0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54880" y="528320"/>
            <a:ext cx="4582900" cy="63094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C:\Users\user\Desktop\CUPBOARD 11\EGBA EGBON 333\REHABILITATE 11\IMG-20160111-WA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558800"/>
            <a:ext cx="4724400" cy="629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10164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user\Documents\COLLEGE OF EDU\IMG_20200224_131101_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520" y="1767840"/>
            <a:ext cx="3840480" cy="51206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user\Documents\COLLEGE OF EDU\IMG_20200224_131203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767840"/>
            <a:ext cx="4191000"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093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user\Desktop\CUPBOARD 11\EGBA EGBON 333\REHABILITATE 11\IMG-20160111-WA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305560"/>
            <a:ext cx="4152900" cy="553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C:\Users\user\Desktop\CUPBOARD 11\EGBA EGBON 333\REHABILITATE 11\IMG-20160111-WA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478280"/>
            <a:ext cx="4046220"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89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Desktop\CUPBOARD 11\EGBA EGBON 333\REHABILITATE 11\IMG-20160111-WA0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5400" y="-76200"/>
            <a:ext cx="92456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5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792480"/>
          </a:xfrm>
        </p:spPr>
        <p:txBody>
          <a:bodyPr>
            <a:normAutofit/>
          </a:bodyPr>
          <a:lstStyle/>
          <a:p>
            <a:r>
              <a:rPr lang="en-US" sz="2400" dirty="0"/>
              <a:t>THE PEACE AMBASSADORS</a:t>
            </a:r>
          </a:p>
        </p:txBody>
      </p:sp>
      <p:sp>
        <p:nvSpPr>
          <p:cNvPr id="3" name="Content Placeholder 2"/>
          <p:cNvSpPr>
            <a:spLocks noGrp="1"/>
          </p:cNvSpPr>
          <p:nvPr>
            <p:ph sz="half" idx="1"/>
          </p:nvPr>
        </p:nvSpPr>
        <p:spPr/>
        <p:txBody>
          <a:bodyPr/>
          <a:lstStyle/>
          <a:p>
            <a:endParaRPr lang="en-US" dirty="0"/>
          </a:p>
        </p:txBody>
      </p:sp>
      <p:pic>
        <p:nvPicPr>
          <p:cNvPr id="1026" name="Picture 2" descr="C:\Users\user\Desktop\CUPBOARD 11\IJOBA NSCPC CADET CLUB NIG\IMG_20191228_135755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1140" y="1042035"/>
            <a:ext cx="3284220" cy="24631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CUPBOARD 11\IJOBA NSCPC CADET CLUB NIG\IMG_20191228_140804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1140" y="3505200"/>
            <a:ext cx="3611880" cy="27089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CUPBOARD 11\IJOBA NSCPC CADET CLUB NIG\IMG_20191228_135527_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5360" y="1042034"/>
            <a:ext cx="3901440" cy="520191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2"/>
          </p:nvPr>
        </p:nvSpPr>
        <p:spPr/>
        <p:txBody>
          <a:bodyPr/>
          <a:lstStyle/>
          <a:p>
            <a:endParaRPr lang="en-US"/>
          </a:p>
        </p:txBody>
      </p:sp>
    </p:spTree>
    <p:extLst>
      <p:ext uri="{BB962C8B-B14F-4D97-AF65-F5344CB8AC3E}">
        <p14:creationId xmlns:p14="http://schemas.microsoft.com/office/powerpoint/2010/main" val="392023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493838"/>
          </a:xfrm>
        </p:spPr>
        <p:txBody>
          <a:bodyPr>
            <a:normAutofit/>
          </a:bodyPr>
          <a:lstStyle/>
          <a:p>
            <a:r>
              <a:rPr lang="en-US" sz="2400" dirty="0"/>
              <a:t>         STUEDENTS GIVEN CERTIFICATE  AFTER </a:t>
            </a:r>
            <a:br>
              <a:rPr lang="en-US" sz="2400" dirty="0"/>
            </a:br>
            <a:r>
              <a:rPr lang="en-US" sz="2400" dirty="0"/>
              <a:t>      TRAINING ON SCHOOL CRIME PREVENTION</a:t>
            </a:r>
          </a:p>
        </p:txBody>
      </p:sp>
      <p:sp>
        <p:nvSpPr>
          <p:cNvPr id="3" name="Content Placeholder 2"/>
          <p:cNvSpPr>
            <a:spLocks noGrp="1"/>
          </p:cNvSpPr>
          <p:nvPr>
            <p:ph idx="1"/>
          </p:nvPr>
        </p:nvSpPr>
        <p:spPr/>
        <p:txBody>
          <a:bodyPr/>
          <a:lstStyle/>
          <a:p>
            <a:endParaRPr lang="en-US" dirty="0"/>
          </a:p>
        </p:txBody>
      </p:sp>
      <p:pic>
        <p:nvPicPr>
          <p:cNvPr id="6146" name="Picture 2" descr="C:\Users\user\Desktop\CUPBOARD 11\LOADED BANK 2222\New folder\IMG_20170414_1631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0"/>
            <a:ext cx="769620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676400"/>
          </a:xfrm>
        </p:spPr>
        <p:txBody>
          <a:bodyPr>
            <a:normAutofit/>
          </a:bodyPr>
          <a:lstStyle/>
          <a:p>
            <a:r>
              <a:rPr lang="en-US" sz="2400" dirty="0"/>
              <a:t>   LEADERSHIP CLASS  FOR PEACE AMBASSADOR</a:t>
            </a:r>
          </a:p>
        </p:txBody>
      </p:sp>
      <p:pic>
        <p:nvPicPr>
          <p:cNvPr id="3" name="Picture 2" descr="C:\Users\user\Desktop\CUPBOARD 11\EGBA EGBON 333\REHABILITATE 11\IMG-20151124-WA0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426342"/>
            <a:ext cx="8153400" cy="458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465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C:\Users\user\Desktop\CUPBOARD 11\EGBA EGBON 333\REHABILITATE 11\IMG-20160111-WA0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6839" y="141027"/>
            <a:ext cx="50292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user\Desktop\CUPBOARD 11\CAMPING 22\IMG_20201128_1427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531"/>
            <a:ext cx="4150436" cy="311282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CUPBOARD 11\CAMPING 22\IMG_20191228_133353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53" y="3775882"/>
            <a:ext cx="4063999" cy="304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65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320" y="152400"/>
            <a:ext cx="7498080" cy="716280"/>
          </a:xfrm>
        </p:spPr>
        <p:txBody>
          <a:bodyPr>
            <a:normAutofit/>
          </a:bodyPr>
          <a:lstStyle/>
          <a:p>
            <a:r>
              <a:rPr lang="en-US" sz="1200" dirty="0"/>
              <a:t>      TRAINING OF DIRECTORS IN MINISTRY OF EDUCATION ON ; THEIR ROLE IN CRIME PREVENTION</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2050" name="Picture 2" descr="C:\Users\user\Desktop\CUPBOARD 11\LAGOS COMM\IMG_20221121_172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62000"/>
            <a:ext cx="7315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04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8229600" cy="2133600"/>
          </a:xfrm>
          <a:effectLst>
            <a:outerShdw blurRad="50800" dist="38100" dir="5400000" algn="t" rotWithShape="0">
              <a:prstClr val="black">
                <a:alpha val="40000"/>
              </a:prstClr>
            </a:outerShdw>
          </a:effectLst>
        </p:spPr>
        <p:txBody>
          <a:bodyPr>
            <a:normAutofit fontScale="90000"/>
          </a:bodyPr>
          <a:lstStyle/>
          <a:p>
            <a:pPr algn="ctr"/>
            <a:r>
              <a:rPr lang="en-US" sz="2400" dirty="0"/>
              <a:t>   </a:t>
            </a:r>
            <a:r>
              <a:rPr lang="en-US" sz="4000" dirty="0"/>
              <a:t> </a:t>
            </a:r>
            <a:br>
              <a:rPr lang="en-US" sz="4000" dirty="0"/>
            </a:br>
            <a:br>
              <a:rPr lang="en-US" sz="4000" dirty="0"/>
            </a:br>
            <a:br>
              <a:rPr lang="en-US" sz="4000" dirty="0"/>
            </a:br>
            <a:br>
              <a:rPr lang="en-US" sz="4000" dirty="0"/>
            </a:br>
            <a:br>
              <a:rPr lang="en-US" sz="4000" dirty="0"/>
            </a:br>
            <a:br>
              <a:rPr lang="en-US" sz="4000" dirty="0"/>
            </a:br>
            <a:br>
              <a:rPr lang="en-US" sz="4000" dirty="0"/>
            </a:br>
            <a:r>
              <a:rPr lang="en-US" sz="3600" b="1" dirty="0">
                <a:solidFill>
                  <a:schemeClr val="tx1"/>
                </a:solidFill>
                <a:latin typeface="Algerian" pitchFamily="82" charset="0"/>
              </a:rPr>
              <a:t>PREVENTING SCHOOL VIOLENCE  </a:t>
            </a:r>
            <a:br>
              <a:rPr lang="en-US" sz="3600" b="1" dirty="0">
                <a:solidFill>
                  <a:schemeClr val="tx1"/>
                </a:solidFill>
                <a:latin typeface="Algerian" pitchFamily="82" charset="0"/>
              </a:rPr>
            </a:br>
            <a:r>
              <a:rPr lang="en-US" sz="3600" b="1" dirty="0">
                <a:solidFill>
                  <a:schemeClr val="tx1"/>
                </a:solidFill>
                <a:latin typeface="Algerian" pitchFamily="82" charset="0"/>
              </a:rPr>
              <a:t>AND CRIME IN AFRICA  </a:t>
            </a:r>
            <a:br>
              <a:rPr lang="en-US" sz="3600" b="1" dirty="0">
                <a:solidFill>
                  <a:schemeClr val="tx1"/>
                </a:solidFill>
                <a:latin typeface="Algerian" pitchFamily="82" charset="0"/>
              </a:rPr>
            </a:br>
            <a:br>
              <a:rPr lang="en-US" sz="3600" b="1" dirty="0">
                <a:solidFill>
                  <a:schemeClr val="tx1"/>
                </a:solidFill>
                <a:latin typeface="Algerian" pitchFamily="82" charset="0"/>
              </a:rPr>
            </a:br>
            <a:endParaRPr lang="en-US" sz="3600" b="1" dirty="0">
              <a:solidFill>
                <a:schemeClr val="tx1"/>
              </a:solidFill>
              <a:latin typeface="Algerian" pitchFamily="82" charset="0"/>
              <a:cs typeface="Aharoni" pitchFamily="2" charset="-79"/>
            </a:endParaRPr>
          </a:p>
        </p:txBody>
      </p:sp>
      <p:sp>
        <p:nvSpPr>
          <p:cNvPr id="3" name="Subtitle 2"/>
          <p:cNvSpPr>
            <a:spLocks noGrp="1"/>
          </p:cNvSpPr>
          <p:nvPr>
            <p:ph type="subTitle" idx="1"/>
          </p:nvPr>
        </p:nvSpPr>
        <p:spPr>
          <a:xfrm>
            <a:off x="1142619" y="1295400"/>
            <a:ext cx="7773162" cy="5562600"/>
          </a:xfrm>
        </p:spPr>
        <p:txBody>
          <a:bodyPr>
            <a:normAutofit fontScale="25000" lnSpcReduction="20000"/>
          </a:bodyPr>
          <a:lstStyle/>
          <a:p>
            <a:endParaRPr lang="en-US" sz="5600" dirty="0">
              <a:latin typeface="AR ESSENCE" pitchFamily="2" charset="0"/>
            </a:endParaRPr>
          </a:p>
          <a:p>
            <a:r>
              <a:rPr lang="en-US" sz="11200" dirty="0">
                <a:latin typeface="AR ESSENCE" pitchFamily="2" charset="0"/>
              </a:rPr>
              <a:t>FULFILLING SDG GOAL 4</a:t>
            </a:r>
          </a:p>
          <a:p>
            <a:r>
              <a:rPr lang="en-US" sz="9600" dirty="0"/>
              <a:t>            </a:t>
            </a:r>
          </a:p>
          <a:p>
            <a:r>
              <a:rPr lang="en-US" sz="26400" dirty="0">
                <a:solidFill>
                  <a:srgbClr val="00B050"/>
                </a:solidFill>
                <a:latin typeface="Algerian" pitchFamily="82" charset="0"/>
                <a:cs typeface="Aharoni" pitchFamily="2" charset="-79"/>
              </a:rPr>
              <a:t>   </a:t>
            </a:r>
            <a:r>
              <a:rPr lang="en-US" sz="26400" dirty="0">
                <a:solidFill>
                  <a:srgbClr val="7030A0"/>
                </a:solidFill>
                <a:latin typeface="Algerian" pitchFamily="82" charset="0"/>
                <a:cs typeface="Aharoni" pitchFamily="2" charset="-79"/>
              </a:rPr>
              <a:t>THE SOLUTION</a:t>
            </a:r>
          </a:p>
          <a:p>
            <a:r>
              <a:rPr lang="en-US" sz="12800" dirty="0">
                <a:solidFill>
                  <a:srgbClr val="C00000"/>
                </a:solidFill>
                <a:latin typeface="Baskerville Old Face" pitchFamily="18" charset="0"/>
                <a:cs typeface="Aharoni" pitchFamily="2" charset="-79"/>
              </a:rPr>
              <a:t>       </a:t>
            </a:r>
            <a:r>
              <a:rPr lang="en-US" sz="9600" dirty="0">
                <a:solidFill>
                  <a:srgbClr val="C00000"/>
                </a:solidFill>
                <a:latin typeface="Jokerman" pitchFamily="82" charset="0"/>
                <a:cs typeface="Aharoni" pitchFamily="2" charset="-79"/>
              </a:rPr>
              <a:t>For African Nations Across The World</a:t>
            </a:r>
          </a:p>
          <a:p>
            <a:endParaRPr lang="en-US" sz="17600" dirty="0">
              <a:solidFill>
                <a:srgbClr val="C00000"/>
              </a:solidFill>
              <a:latin typeface="Aharoni" pitchFamily="2" charset="-79"/>
              <a:cs typeface="Aharoni" pitchFamily="2" charset="-79"/>
            </a:endParaRPr>
          </a:p>
          <a:p>
            <a:pPr algn="ctr"/>
            <a:r>
              <a:rPr lang="en-US" sz="7200" dirty="0">
                <a:solidFill>
                  <a:schemeClr val="tx1"/>
                </a:solidFill>
                <a:latin typeface="Aharoni" pitchFamily="2" charset="-79"/>
                <a:cs typeface="Aharoni" pitchFamily="2" charset="-79"/>
              </a:rPr>
              <a:t>Dedicated To the Memory OF Those Who Were Shown No Way Of Escape From The Deadly Vices Until They faded Away</a:t>
            </a:r>
          </a:p>
          <a:p>
            <a:pPr algn="ctr"/>
            <a:endParaRPr lang="en-US" sz="9600" dirty="0"/>
          </a:p>
          <a:p>
            <a:r>
              <a:rPr lang="en-US" sz="9600" dirty="0">
                <a:solidFill>
                  <a:srgbClr val="002060"/>
                </a:solidFill>
                <a:latin typeface="Berlin Sans FB Demi" pitchFamily="34" charset="0"/>
              </a:rPr>
              <a:t>                                 </a:t>
            </a:r>
            <a:r>
              <a:rPr lang="en-US" sz="6400" dirty="0">
                <a:solidFill>
                  <a:srgbClr val="002060"/>
                </a:solidFill>
                <a:latin typeface="Berlin Sans FB Demi" pitchFamily="34" charset="0"/>
              </a:rPr>
              <a:t>NATIOAL SCHOOL CRIME PREVENTION CORPS </a:t>
            </a:r>
          </a:p>
          <a:p>
            <a:r>
              <a:rPr lang="en-US" sz="4800" b="1" dirty="0">
                <a:solidFill>
                  <a:srgbClr val="002060"/>
                </a:solidFill>
              </a:rPr>
              <a:t>                                 ( </a:t>
            </a:r>
            <a:r>
              <a:rPr lang="en-US" sz="4800" b="1" dirty="0" err="1">
                <a:solidFill>
                  <a:srgbClr val="002060"/>
                </a:solidFill>
              </a:rPr>
              <a:t>Rgst’d</a:t>
            </a:r>
            <a:r>
              <a:rPr lang="en-US" sz="4800" b="1" dirty="0">
                <a:solidFill>
                  <a:srgbClr val="002060"/>
                </a:solidFill>
              </a:rPr>
              <a:t> As SCHOOL CRIME PREVENTION  ORGANIZATION CAC/IT/NO 90396)   </a:t>
            </a:r>
            <a:endParaRPr lang="en-US" sz="4800" dirty="0"/>
          </a:p>
          <a:p>
            <a:r>
              <a:rPr lang="en-US" sz="6600" dirty="0"/>
              <a:t>                   	                                      </a:t>
            </a:r>
            <a:r>
              <a:rPr lang="en-US" sz="6600" dirty="0">
                <a:latin typeface="Berlin Sans FB Demi" pitchFamily="34" charset="0"/>
              </a:rPr>
              <a:t> </a:t>
            </a:r>
            <a:r>
              <a:rPr lang="en-US" sz="6600" dirty="0">
                <a:solidFill>
                  <a:srgbClr val="C00000"/>
                </a:solidFill>
                <a:latin typeface="Berlin Sans FB Demi" pitchFamily="34" charset="0"/>
              </a:rPr>
              <a:t>Dr.  F</a:t>
            </a:r>
            <a:r>
              <a:rPr lang="en-US" sz="8000" dirty="0">
                <a:solidFill>
                  <a:srgbClr val="C00000"/>
                </a:solidFill>
                <a:latin typeface="Berlin Sans FB Demi" pitchFamily="34" charset="0"/>
              </a:rPr>
              <a:t>OLAYINKA IGE,</a:t>
            </a:r>
          </a:p>
          <a:p>
            <a:r>
              <a:rPr lang="en-US" sz="6200" dirty="0">
                <a:solidFill>
                  <a:srgbClr val="C00000"/>
                </a:solidFill>
                <a:latin typeface="Berlin Sans FB Demi" pitchFamily="34" charset="0"/>
              </a:rPr>
              <a:t>                                                                               </a:t>
            </a:r>
            <a:r>
              <a:rPr lang="en-US" sz="6200" dirty="0" err="1">
                <a:solidFill>
                  <a:srgbClr val="C00000"/>
                </a:solidFill>
                <a:latin typeface="Berlin Sans FB Demi" pitchFamily="34" charset="0"/>
              </a:rPr>
              <a:t>Cmmdn’t</a:t>
            </a:r>
            <a:r>
              <a:rPr lang="en-US" sz="6200" dirty="0">
                <a:solidFill>
                  <a:srgbClr val="C00000"/>
                </a:solidFill>
                <a:latin typeface="Berlin Sans FB Demi" pitchFamily="34" charset="0"/>
              </a:rPr>
              <a:t>  NSCPC, NIGERA.</a:t>
            </a:r>
          </a:p>
          <a:p>
            <a:endParaRPr lang="en-US" sz="5600" dirty="0"/>
          </a:p>
          <a:p>
            <a:endParaRPr lang="en-US" dirty="0"/>
          </a:p>
          <a:p>
            <a:r>
              <a:rPr lang="en-US" dirty="0"/>
              <a: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36413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8229600" cy="1162050"/>
          </a:xfrm>
        </p:spPr>
        <p:txBody>
          <a:bodyPr/>
          <a:lstStyle/>
          <a:p>
            <a:r>
              <a:rPr lang="en-US" dirty="0"/>
              <a:t>                There is always a meeting point</a:t>
            </a:r>
          </a:p>
        </p:txBody>
      </p:sp>
      <p:sp>
        <p:nvSpPr>
          <p:cNvPr id="3" name="Text Placeholder 2"/>
          <p:cNvSpPr>
            <a:spLocks noGrp="1"/>
          </p:cNvSpPr>
          <p:nvPr>
            <p:ph type="body" idx="2"/>
          </p:nvPr>
        </p:nvSpPr>
        <p:spPr>
          <a:xfrm>
            <a:off x="457200" y="1406964"/>
            <a:ext cx="7315200" cy="421836"/>
          </a:xfrm>
        </p:spPr>
        <p:txBody>
          <a:bodyPr/>
          <a:lstStyle/>
          <a:p>
            <a:r>
              <a:rPr lang="en-US" dirty="0"/>
              <a:t>                                                    </a:t>
            </a:r>
          </a:p>
        </p:txBody>
      </p:sp>
      <p:sp>
        <p:nvSpPr>
          <p:cNvPr id="4" name="Content Placeholder 3"/>
          <p:cNvSpPr>
            <a:spLocks noGrp="1"/>
          </p:cNvSpPr>
          <p:nvPr>
            <p:ph sz="half" idx="1"/>
          </p:nvPr>
        </p:nvSpPr>
        <p:spPr/>
        <p:txBody>
          <a:bodyPr/>
          <a:lstStyle/>
          <a:p>
            <a:endParaRPr lang="en-US" dirty="0"/>
          </a:p>
        </p:txBody>
      </p:sp>
      <p:pic>
        <p:nvPicPr>
          <p:cNvPr id="5122" name="Picture 2" descr="C:\Users\user\Documents\IMG_20230417_135653_0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28800"/>
            <a:ext cx="8077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54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828800"/>
            <a:ext cx="6400800" cy="4495799"/>
          </a:xfrm>
        </p:spPr>
        <p:txBody>
          <a:bodyPr>
            <a:normAutofit/>
          </a:bodyPr>
          <a:lstStyle/>
          <a:p>
            <a:r>
              <a:rPr lang="en-US" sz="2400" dirty="0"/>
              <a:t>GOVERNMENT BOARD,</a:t>
            </a:r>
            <a:br>
              <a:rPr lang="en-US" sz="2400" dirty="0"/>
            </a:br>
            <a:r>
              <a:rPr lang="en-US" sz="2400" dirty="0"/>
              <a:t>FAMILIES,        </a:t>
            </a:r>
            <a:br>
              <a:rPr lang="en-US" sz="2400" dirty="0"/>
            </a:br>
            <a:r>
              <a:rPr lang="en-US" sz="2400" dirty="0"/>
              <a:t>Primary  SCHOOL STUDENTS,  </a:t>
            </a:r>
            <a:br>
              <a:rPr lang="en-US" sz="2400" dirty="0"/>
            </a:br>
            <a:r>
              <a:rPr lang="en-US" sz="2400" dirty="0"/>
              <a:t>secondary SCHOOLS STUDENTS ,</a:t>
            </a:r>
            <a:br>
              <a:rPr lang="en-US" sz="2400" dirty="0"/>
            </a:br>
            <a:r>
              <a:rPr lang="en-US" sz="2400" dirty="0"/>
              <a:t>STUDENTS  OF  tertiary institutions of learning.</a:t>
            </a:r>
          </a:p>
        </p:txBody>
      </p:sp>
      <p:sp>
        <p:nvSpPr>
          <p:cNvPr id="3" name="Text Placeholder 2"/>
          <p:cNvSpPr>
            <a:spLocks noGrp="1"/>
          </p:cNvSpPr>
          <p:nvPr>
            <p:ph type="body" idx="1"/>
          </p:nvPr>
        </p:nvSpPr>
        <p:spPr>
          <a:xfrm>
            <a:off x="2578392" y="152400"/>
            <a:ext cx="6400800" cy="1295400"/>
          </a:xfrm>
        </p:spPr>
        <p:txBody>
          <a:bodyPr>
            <a:normAutofit/>
          </a:bodyPr>
          <a:lstStyle/>
          <a:p>
            <a:r>
              <a:rPr lang="en-US" sz="2800" b="1" dirty="0"/>
              <a:t>                CRY FOR HELP !!!</a:t>
            </a:r>
          </a:p>
        </p:txBody>
      </p:sp>
    </p:spTree>
    <p:extLst>
      <p:ext uri="{BB962C8B-B14F-4D97-AF65-F5344CB8AC3E}">
        <p14:creationId xmlns:p14="http://schemas.microsoft.com/office/powerpoint/2010/main" val="2331466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32122468"/>
              </p:ext>
            </p:extLst>
          </p:nvPr>
        </p:nvGraphicFramePr>
        <p:xfrm>
          <a:off x="381000" y="1219200"/>
          <a:ext cx="84582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effectLst>
            <a:outerShdw blurRad="50800" dist="38100" dir="2700000" algn="tl" rotWithShape="0">
              <a:prstClr val="black">
                <a:alpha val="40000"/>
              </a:prstClr>
            </a:outerShdw>
          </a:effectLst>
        </p:spPr>
        <p:txBody>
          <a:bodyPr/>
          <a:lstStyle/>
          <a:p>
            <a:r>
              <a:rPr lang="en-US" dirty="0"/>
              <a:t>Statistics of Schools Visited</a:t>
            </a:r>
          </a:p>
        </p:txBody>
      </p:sp>
    </p:spTree>
    <p:extLst>
      <p:ext uri="{BB962C8B-B14F-4D97-AF65-F5344CB8AC3E}">
        <p14:creationId xmlns:p14="http://schemas.microsoft.com/office/powerpoint/2010/main" val="346626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grpId="1"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p:stCondLst>
                              <p:cond delay="1000"/>
                            </p:stCondLst>
                            <p:childTnLst>
                              <p:par>
                                <p:cTn id="14" presetID="3" presetClass="entr" presetSubtype="10" fill="hold" grpId="2"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04800"/>
            <a:ext cx="7086600" cy="1904999"/>
          </a:xfrm>
          <a:effectLst>
            <a:glow rad="139700">
              <a:schemeClr val="accent1">
                <a:satMod val="175000"/>
                <a:alpha val="40000"/>
              </a:schemeClr>
            </a:glow>
          </a:effectLst>
        </p:spPr>
        <p:txBody>
          <a:bodyPr/>
          <a:lstStyle/>
          <a:p>
            <a:r>
              <a:rPr lang="en-US" dirty="0"/>
              <a:t>A CRY FOR HELP</a:t>
            </a:r>
          </a:p>
        </p:txBody>
      </p:sp>
      <p:sp>
        <p:nvSpPr>
          <p:cNvPr id="3" name="Subtitle 2"/>
          <p:cNvSpPr>
            <a:spLocks noGrp="1"/>
          </p:cNvSpPr>
          <p:nvPr>
            <p:ph type="subTitle" idx="1"/>
          </p:nvPr>
        </p:nvSpPr>
        <p:spPr>
          <a:xfrm>
            <a:off x="1143000" y="3276601"/>
            <a:ext cx="7848600" cy="1219200"/>
          </a:xfrm>
        </p:spPr>
        <p:txBody>
          <a:bodyPr>
            <a:normAutofit lnSpcReduction="10000"/>
          </a:bodyPr>
          <a:lstStyle/>
          <a:p>
            <a:r>
              <a:rPr lang="en-US" sz="2000" dirty="0"/>
              <a:t>              </a:t>
            </a:r>
            <a:r>
              <a:rPr lang="en-US" sz="6000" dirty="0">
                <a:solidFill>
                  <a:srgbClr val="FF0000"/>
                </a:solidFill>
                <a:latin typeface="Bradley Hand ITC" pitchFamily="66" charset="0"/>
              </a:rPr>
              <a:t>AFTER </a:t>
            </a:r>
            <a:r>
              <a:rPr lang="en-US" sz="2000" dirty="0"/>
              <a:t>VISUAL METAPHOR DISPLAY</a:t>
            </a:r>
          </a:p>
          <a:p>
            <a:r>
              <a:rPr lang="en-US" sz="1800" dirty="0"/>
              <a:t>PRESSING QUESTIONS ASKED BY SECONDARY SCHOOL</a:t>
            </a:r>
          </a:p>
        </p:txBody>
      </p:sp>
      <p:pic>
        <p:nvPicPr>
          <p:cNvPr id="4" name="Picture 4" descr="C:\Program Files\Microsoft Office\MEDIA\CAGCAT10\j0301252.wmf"/>
          <p:cNvPicPr>
            <a:picLocks noChangeAspect="1" noChangeArrowheads="1"/>
          </p:cNvPicPr>
          <p:nvPr/>
        </p:nvPicPr>
        <p:blipFill>
          <a:blip r:embed="rId2"/>
          <a:srcRect/>
          <a:stretch>
            <a:fillRect/>
          </a:stretch>
        </p:blipFill>
        <p:spPr bwMode="auto">
          <a:xfrm>
            <a:off x="6324600" y="4648200"/>
            <a:ext cx="2439314" cy="2209800"/>
          </a:xfrm>
          <a:prstGeom prst="rect">
            <a:avLst/>
          </a:prstGeom>
          <a:noFill/>
          <a:effectLst/>
        </p:spPr>
      </p:pic>
    </p:spTree>
    <p:extLst>
      <p:ext uri="{BB962C8B-B14F-4D97-AF65-F5344CB8AC3E}">
        <p14:creationId xmlns:p14="http://schemas.microsoft.com/office/powerpoint/2010/main" val="1501154628"/>
      </p:ext>
    </p:extLst>
  </p:cSld>
  <p:clrMapOvr>
    <a:masterClrMapping/>
  </p:clrMapOvr>
  <p:transition spd="med" advTm="5000">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219200" y="1219200"/>
            <a:ext cx="7467600" cy="4788091"/>
          </a:xfrm>
        </p:spPr>
        <p:txBody>
          <a:bodyPr>
            <a:normAutofit/>
          </a:bodyPr>
          <a:lstStyle/>
          <a:p>
            <a:pPr>
              <a:buNone/>
            </a:pPr>
            <a:r>
              <a:rPr lang="en-US" sz="1400" b="1" dirty="0">
                <a:solidFill>
                  <a:srgbClr val="C00000"/>
                </a:solidFill>
              </a:rPr>
              <a:t>IMPORTANT QUESTIONS</a:t>
            </a:r>
          </a:p>
          <a:p>
            <a:r>
              <a:rPr lang="en-US" sz="1400" dirty="0">
                <a:solidFill>
                  <a:srgbClr val="C00000"/>
                </a:solidFill>
              </a:rPr>
              <a:t>If someone is a cultist, can that person report to you?</a:t>
            </a:r>
          </a:p>
          <a:p>
            <a:r>
              <a:rPr lang="en-US" sz="1400" dirty="0">
                <a:solidFill>
                  <a:srgbClr val="C00000"/>
                </a:solidFill>
              </a:rPr>
              <a:t>I am a girl and one of my neighbor said I should join prostitution.pls sir what can I do?</a:t>
            </a:r>
          </a:p>
          <a:p>
            <a:r>
              <a:rPr lang="en-US" sz="1400" dirty="0">
                <a:solidFill>
                  <a:srgbClr val="C00000"/>
                </a:solidFill>
              </a:rPr>
              <a:t>When someone is a cultist and he can’t leave them because they will kill him. What can he do?</a:t>
            </a:r>
          </a:p>
          <a:p>
            <a:r>
              <a:rPr lang="en-US" sz="1400" dirty="0">
                <a:solidFill>
                  <a:srgbClr val="C00000"/>
                </a:solidFill>
              </a:rPr>
              <a:t>If you leave among them and the person has no parent. How can the person cope in such situation?</a:t>
            </a:r>
          </a:p>
          <a:p>
            <a:r>
              <a:rPr lang="en-US" sz="1400" dirty="0">
                <a:solidFill>
                  <a:srgbClr val="C00000"/>
                </a:solidFill>
              </a:rPr>
              <a:t>How can I desist from a cult that I have already known their secret?</a:t>
            </a:r>
          </a:p>
          <a:p>
            <a:r>
              <a:rPr lang="en-US" sz="1400" dirty="0">
                <a:solidFill>
                  <a:srgbClr val="C00000"/>
                </a:solidFill>
              </a:rPr>
              <a:t>If they are threatening someone to join robbery. What can the person do to be free?</a:t>
            </a:r>
          </a:p>
          <a:p>
            <a:r>
              <a:rPr lang="en-US" sz="1400" dirty="0">
                <a:solidFill>
                  <a:srgbClr val="C00000"/>
                </a:solidFill>
              </a:rPr>
              <a:t>I have been threatening for long to join alora. What should I do?</a:t>
            </a:r>
          </a:p>
          <a:p>
            <a:r>
              <a:rPr lang="en-US" sz="1400" dirty="0">
                <a:solidFill>
                  <a:srgbClr val="C00000"/>
                </a:solidFill>
              </a:rPr>
              <a:t>How can I stay away from people that are involved in cultism?</a:t>
            </a:r>
          </a:p>
          <a:p>
            <a:r>
              <a:rPr lang="en-US" sz="1400" dirty="0">
                <a:solidFill>
                  <a:srgbClr val="C00000"/>
                </a:solidFill>
              </a:rPr>
              <a:t>I am a girl and one of my neighbor said I should join prostitution.pls sir what can I do?</a:t>
            </a:r>
          </a:p>
          <a:p>
            <a:r>
              <a:rPr lang="en-US" sz="1400" dirty="0">
                <a:solidFill>
                  <a:srgbClr val="C00000"/>
                </a:solidFill>
              </a:rPr>
              <a:t>How can I be saved from guys that are disturbing me and how can my brother be save not to join bad gang?</a:t>
            </a:r>
          </a:p>
          <a:p>
            <a:r>
              <a:rPr lang="en-US" sz="1400" dirty="0">
                <a:solidFill>
                  <a:srgbClr val="C00000"/>
                </a:solidFill>
              </a:rPr>
              <a:t>If a person is into cultism, what help can you do to the person?</a:t>
            </a:r>
          </a:p>
          <a:p>
            <a:r>
              <a:rPr lang="en-US" sz="1400" dirty="0">
                <a:solidFill>
                  <a:srgbClr val="C00000"/>
                </a:solidFill>
              </a:rPr>
              <a:t>My friend advised me to join prostitution and cultism and I said </a:t>
            </a:r>
            <a:r>
              <a:rPr lang="en-US" sz="1400" i="1" dirty="0">
                <a:solidFill>
                  <a:srgbClr val="C00000"/>
                </a:solidFill>
              </a:rPr>
              <a:t>know </a:t>
            </a:r>
            <a:r>
              <a:rPr lang="en-US" sz="1400" dirty="0">
                <a:solidFill>
                  <a:srgbClr val="C00000"/>
                </a:solidFill>
              </a:rPr>
              <a:t>but the person keep on disturbing me. What can I do?</a:t>
            </a:r>
          </a:p>
          <a:p>
            <a:endParaRPr lang="en-US" sz="1400" dirty="0"/>
          </a:p>
        </p:txBody>
      </p:sp>
      <p:sp>
        <p:nvSpPr>
          <p:cNvPr id="3" name="Title 2"/>
          <p:cNvSpPr>
            <a:spLocks noGrp="1"/>
          </p:cNvSpPr>
          <p:nvPr>
            <p:ph type="title"/>
          </p:nvPr>
        </p:nvSpPr>
        <p:spPr>
          <a:xfrm>
            <a:off x="1295400" y="274638"/>
            <a:ext cx="7391400" cy="792162"/>
          </a:xfrm>
          <a:ln>
            <a:solidFill>
              <a:srgbClr val="FF0000"/>
            </a:solidFill>
          </a:ln>
        </p:spPr>
        <p:txBody>
          <a:bodyPr>
            <a:normAutofit/>
          </a:bodyPr>
          <a:lstStyle/>
          <a:p>
            <a:r>
              <a:rPr lang="en-US" sz="3200" dirty="0">
                <a:solidFill>
                  <a:srgbClr val="FF0000"/>
                </a:solidFill>
              </a:rPr>
              <a:t>SCHOOL    A</a:t>
            </a:r>
          </a:p>
        </p:txBody>
      </p:sp>
    </p:spTree>
    <p:extLst>
      <p:ext uri="{BB962C8B-B14F-4D97-AF65-F5344CB8AC3E}">
        <p14:creationId xmlns:p14="http://schemas.microsoft.com/office/powerpoint/2010/main" val="407940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iterate type="wd">
                                    <p:tmPct val="0"/>
                                  </p:iterate>
                                  <p:childTnLst>
                                    <p:animRot by="21600000">
                                      <p:cBhvr>
                                        <p:cTn id="6" dur="2000" fill="hold"/>
                                        <p:tgtEl>
                                          <p:spTgt spid="3"/>
                                        </p:tgtEl>
                                        <p:attrNameLst>
                                          <p:attrName>r</p:attrName>
                                        </p:attrNameLst>
                                      </p:cBhvr>
                                    </p:animRot>
                                  </p:childTnLst>
                                </p:cTn>
                              </p:par>
                            </p:childTnLst>
                          </p:cTn>
                        </p:par>
                        <p:par>
                          <p:cTn id="7" fill="hold">
                            <p:stCondLst>
                              <p:cond delay="2000"/>
                            </p:stCondLst>
                            <p:childTnLst>
                              <p:par>
                                <p:cTn id="8" presetID="4" presetClass="entr" presetSubtype="16" fill="hold" grpId="1" nodeType="afterEffect">
                                  <p:stCondLst>
                                    <p:cond delay="3000"/>
                                  </p:stCondLst>
                                  <p:iterate type="wd">
                                    <p:tmPct val="10000"/>
                                  </p:iterate>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1143000"/>
            <a:ext cx="7467600" cy="4864291"/>
          </a:xfrm>
        </p:spPr>
        <p:txBody>
          <a:bodyPr>
            <a:normAutofit/>
          </a:bodyPr>
          <a:lstStyle/>
          <a:p>
            <a:pPr>
              <a:buNone/>
            </a:pPr>
            <a:r>
              <a:rPr lang="en-US" sz="1800" dirty="0">
                <a:solidFill>
                  <a:srgbClr val="C00000"/>
                </a:solidFill>
              </a:rPr>
              <a:t>IMPORTANT QUESTIONS</a:t>
            </a:r>
          </a:p>
          <a:p>
            <a:r>
              <a:rPr lang="en-US" sz="1800" dirty="0">
                <a:solidFill>
                  <a:srgbClr val="C00000"/>
                </a:solidFill>
              </a:rPr>
              <a:t>If a teacher is the head of a cult and the teacher is caught, what is the consequence</a:t>
            </a:r>
          </a:p>
          <a:p>
            <a:r>
              <a:rPr lang="en-US" sz="1800" dirty="0">
                <a:solidFill>
                  <a:srgbClr val="C00000"/>
                </a:solidFill>
              </a:rPr>
              <a:t>How can we go away from friends who are cultists?</a:t>
            </a:r>
          </a:p>
          <a:p>
            <a:r>
              <a:rPr lang="en-US" sz="1800" dirty="0">
                <a:solidFill>
                  <a:srgbClr val="C00000"/>
                </a:solidFill>
              </a:rPr>
              <a:t>How can we desist from cultism without facing any problem?</a:t>
            </a:r>
          </a:p>
          <a:p>
            <a:r>
              <a:rPr lang="en-US" sz="1800" dirty="0">
                <a:solidFill>
                  <a:srgbClr val="C00000"/>
                </a:solidFill>
              </a:rPr>
              <a:t>If an uncle is touching one’s private part, what can the person do</a:t>
            </a:r>
          </a:p>
          <a:p>
            <a:r>
              <a:rPr lang="en-US" sz="1800" dirty="0">
                <a:solidFill>
                  <a:srgbClr val="C00000"/>
                </a:solidFill>
              </a:rPr>
              <a:t>What are the consequences of joining cultism?</a:t>
            </a:r>
          </a:p>
          <a:p>
            <a:r>
              <a:rPr lang="en-US" sz="1800" dirty="0">
                <a:solidFill>
                  <a:srgbClr val="C00000"/>
                </a:solidFill>
              </a:rPr>
              <a:t>Who can we prevent ourselves from lesbianism?                              </a:t>
            </a:r>
          </a:p>
          <a:p>
            <a:r>
              <a:rPr lang="en-US" sz="1800" dirty="0">
                <a:solidFill>
                  <a:srgbClr val="C00000"/>
                </a:solidFill>
              </a:rPr>
              <a:t>How can we desist from cultism without facing any problem?</a:t>
            </a:r>
            <a:endParaRPr lang="en-US" sz="1400" dirty="0">
              <a:solidFill>
                <a:srgbClr val="C00000"/>
              </a:solidFill>
            </a:endParaRPr>
          </a:p>
        </p:txBody>
      </p:sp>
      <p:sp>
        <p:nvSpPr>
          <p:cNvPr id="3" name="Title 2"/>
          <p:cNvSpPr>
            <a:spLocks noGrp="1"/>
          </p:cNvSpPr>
          <p:nvPr>
            <p:ph type="title"/>
          </p:nvPr>
        </p:nvSpPr>
        <p:spPr>
          <a:xfrm>
            <a:off x="1295400" y="274638"/>
            <a:ext cx="7391400" cy="715962"/>
          </a:xfrm>
          <a:ln>
            <a:solidFill>
              <a:srgbClr val="FF0000"/>
            </a:solidFill>
          </a:ln>
        </p:spPr>
        <p:txBody>
          <a:bodyPr>
            <a:noAutofit/>
          </a:bodyPr>
          <a:lstStyle/>
          <a:p>
            <a:r>
              <a:rPr lang="en-US" sz="2800" dirty="0">
                <a:solidFill>
                  <a:srgbClr val="FF0000"/>
                </a:solidFill>
              </a:rPr>
              <a:t>SCHOOL   B</a:t>
            </a:r>
          </a:p>
        </p:txBody>
      </p:sp>
    </p:spTree>
    <p:extLst>
      <p:ext uri="{BB962C8B-B14F-4D97-AF65-F5344CB8AC3E}">
        <p14:creationId xmlns:p14="http://schemas.microsoft.com/office/powerpoint/2010/main" val="282828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19200"/>
            <a:ext cx="7543800" cy="4876800"/>
          </a:xfrm>
        </p:spPr>
        <p:txBody>
          <a:bodyPr>
            <a:normAutofit/>
          </a:bodyPr>
          <a:lstStyle/>
          <a:p>
            <a:pPr>
              <a:buNone/>
            </a:pPr>
            <a:r>
              <a:rPr lang="en-US" sz="1600" dirty="0">
                <a:solidFill>
                  <a:srgbClr val="C00000"/>
                </a:solidFill>
              </a:rPr>
              <a:t>IMPORTANT QUESTIONS</a:t>
            </a:r>
          </a:p>
          <a:p>
            <a:r>
              <a:rPr lang="en-US" sz="1600" dirty="0">
                <a:solidFill>
                  <a:srgbClr val="C00000"/>
                </a:solidFill>
              </a:rPr>
              <a:t>What if a parent is a cultist and the parent also want to initiate a child, how will he refuse?</a:t>
            </a:r>
          </a:p>
          <a:p>
            <a:r>
              <a:rPr lang="en-US" sz="1600" dirty="0">
                <a:solidFill>
                  <a:srgbClr val="C00000"/>
                </a:solidFill>
              </a:rPr>
              <a:t>I have joined a cult, how can I come out? Help me out.</a:t>
            </a:r>
          </a:p>
          <a:p>
            <a:r>
              <a:rPr lang="en-US" sz="1600" dirty="0">
                <a:solidFill>
                  <a:srgbClr val="C00000"/>
                </a:solidFill>
              </a:rPr>
              <a:t>I am having a boyfriend that is a cultist, please how can I stop him from that?</a:t>
            </a:r>
          </a:p>
          <a:p>
            <a:r>
              <a:rPr lang="en-US" sz="1600" dirty="0">
                <a:solidFill>
                  <a:srgbClr val="C00000"/>
                </a:solidFill>
              </a:rPr>
              <a:t>How can I speak with you, I want to tell you something about my life?</a:t>
            </a:r>
          </a:p>
          <a:p>
            <a:r>
              <a:rPr lang="en-US" sz="1600" dirty="0">
                <a:solidFill>
                  <a:srgbClr val="C00000"/>
                </a:solidFill>
              </a:rPr>
              <a:t>Is kegite also a cult?</a:t>
            </a:r>
          </a:p>
          <a:p>
            <a:r>
              <a:rPr lang="en-US" sz="1600" dirty="0">
                <a:solidFill>
                  <a:srgbClr val="C00000"/>
                </a:solidFill>
              </a:rPr>
              <a:t>Some teachers are also in cultism and they are initiating students, what can we do sir?</a:t>
            </a:r>
          </a:p>
          <a:p>
            <a:r>
              <a:rPr lang="en-US" sz="1600" dirty="0">
                <a:solidFill>
                  <a:srgbClr val="C00000"/>
                </a:solidFill>
              </a:rPr>
              <a:t>If someone is arrested by cultists and they tell the person to join. What can someone do?</a:t>
            </a:r>
          </a:p>
          <a:p>
            <a:r>
              <a:rPr lang="en-US" sz="1600" dirty="0">
                <a:solidFill>
                  <a:srgbClr val="C00000"/>
                </a:solidFill>
              </a:rPr>
              <a:t>How can someone leave cultism if he is no longer interested in it?</a:t>
            </a:r>
          </a:p>
          <a:p>
            <a:r>
              <a:rPr lang="en-US" sz="1600" dirty="0">
                <a:solidFill>
                  <a:srgbClr val="C00000"/>
                </a:solidFill>
              </a:rPr>
              <a:t>Can anybody join a cult group which a teacher in the school is their leader</a:t>
            </a:r>
          </a:p>
        </p:txBody>
      </p:sp>
      <p:sp>
        <p:nvSpPr>
          <p:cNvPr id="3" name="Title 2"/>
          <p:cNvSpPr>
            <a:spLocks noGrp="1"/>
          </p:cNvSpPr>
          <p:nvPr>
            <p:ph type="title"/>
          </p:nvPr>
        </p:nvSpPr>
        <p:spPr>
          <a:xfrm>
            <a:off x="1143000" y="274638"/>
            <a:ext cx="7543800" cy="792162"/>
          </a:xfrm>
          <a:ln>
            <a:solidFill>
              <a:srgbClr val="FF0000"/>
            </a:solidFill>
          </a:ln>
        </p:spPr>
        <p:txBody>
          <a:bodyPr>
            <a:normAutofit/>
          </a:bodyPr>
          <a:lstStyle/>
          <a:p>
            <a:r>
              <a:rPr lang="en-US" sz="2800" dirty="0">
                <a:solidFill>
                  <a:srgbClr val="FF0000"/>
                </a:solidFill>
              </a:rPr>
              <a:t>SCHOOL    C</a:t>
            </a:r>
          </a:p>
        </p:txBody>
      </p:sp>
    </p:spTree>
    <p:extLst>
      <p:ext uri="{BB962C8B-B14F-4D97-AF65-F5344CB8AC3E}">
        <p14:creationId xmlns:p14="http://schemas.microsoft.com/office/powerpoint/2010/main" val="1287850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95400"/>
            <a:ext cx="7543800" cy="4711891"/>
          </a:xfrm>
        </p:spPr>
        <p:txBody>
          <a:bodyPr/>
          <a:lstStyle/>
          <a:p>
            <a:pPr>
              <a:buNone/>
            </a:pPr>
            <a:r>
              <a:rPr lang="en-US" sz="1600" dirty="0">
                <a:solidFill>
                  <a:srgbClr val="C00000"/>
                </a:solidFill>
              </a:rPr>
              <a:t>IMPORTANT QUESTIONS</a:t>
            </a:r>
          </a:p>
          <a:p>
            <a:r>
              <a:rPr lang="en-US" sz="1600" dirty="0">
                <a:solidFill>
                  <a:srgbClr val="C00000"/>
                </a:solidFill>
              </a:rPr>
              <a:t>How can someone get out of cultism?</a:t>
            </a:r>
          </a:p>
          <a:p>
            <a:r>
              <a:rPr lang="en-US" sz="1600" dirty="0">
                <a:solidFill>
                  <a:srgbClr val="C00000"/>
                </a:solidFill>
              </a:rPr>
              <a:t>Can God forgive the people involved in cultism?</a:t>
            </a:r>
          </a:p>
          <a:p>
            <a:r>
              <a:rPr lang="en-US" sz="1600" dirty="0">
                <a:solidFill>
                  <a:srgbClr val="C00000"/>
                </a:solidFill>
              </a:rPr>
              <a:t>If the cultists are troubling me, what can I do to avoid them?</a:t>
            </a:r>
          </a:p>
          <a:p>
            <a:r>
              <a:rPr lang="en-US" sz="1600" dirty="0">
                <a:solidFill>
                  <a:srgbClr val="C00000"/>
                </a:solidFill>
              </a:rPr>
              <a:t>How can we stay away from cultist when they are advising us to join their club?</a:t>
            </a:r>
          </a:p>
          <a:p>
            <a:r>
              <a:rPr lang="en-US" sz="1600" dirty="0">
                <a:solidFill>
                  <a:srgbClr val="C00000"/>
                </a:solidFill>
              </a:rPr>
              <a:t>What are the disadvantages of cultism?</a:t>
            </a:r>
          </a:p>
          <a:p>
            <a:r>
              <a:rPr lang="en-US" sz="1600" dirty="0">
                <a:solidFill>
                  <a:srgbClr val="C00000"/>
                </a:solidFill>
              </a:rPr>
              <a:t>How many years imprisonment can a cultist member undergo?</a:t>
            </a:r>
          </a:p>
          <a:p>
            <a:r>
              <a:rPr lang="en-US" sz="1600" dirty="0">
                <a:solidFill>
                  <a:srgbClr val="C00000"/>
                </a:solidFill>
              </a:rPr>
              <a:t>When a</a:t>
            </a:r>
          </a:p>
          <a:p>
            <a:r>
              <a:rPr lang="en-US" sz="1600" dirty="0">
                <a:solidFill>
                  <a:srgbClr val="C00000"/>
                </a:solidFill>
              </a:rPr>
              <a:t>How can a teenager avoid being a cultist or prostitution when his/her closest friend is one? </a:t>
            </a:r>
          </a:p>
          <a:p>
            <a:r>
              <a:rPr lang="en-US" sz="1600" dirty="0">
                <a:solidFill>
                  <a:srgbClr val="C00000"/>
                </a:solidFill>
              </a:rPr>
              <a:t>When a teacher is doing bad thing what should we do as a student?</a:t>
            </a:r>
          </a:p>
          <a:p>
            <a:pPr>
              <a:buNone/>
            </a:pPr>
            <a:endParaRPr lang="en-US" sz="1600" dirty="0"/>
          </a:p>
        </p:txBody>
      </p:sp>
      <p:sp>
        <p:nvSpPr>
          <p:cNvPr id="3" name="Title 2"/>
          <p:cNvSpPr>
            <a:spLocks noGrp="1"/>
          </p:cNvSpPr>
          <p:nvPr>
            <p:ph type="title"/>
          </p:nvPr>
        </p:nvSpPr>
        <p:spPr>
          <a:xfrm>
            <a:off x="1219200" y="274638"/>
            <a:ext cx="7467600" cy="944562"/>
          </a:xfrm>
          <a:ln>
            <a:solidFill>
              <a:srgbClr val="FF0000"/>
            </a:solidFill>
          </a:ln>
        </p:spPr>
        <p:txBody>
          <a:bodyPr>
            <a:normAutofit/>
          </a:bodyPr>
          <a:lstStyle/>
          <a:p>
            <a:r>
              <a:rPr lang="en-US" sz="2800" dirty="0">
                <a:solidFill>
                  <a:srgbClr val="FF0000"/>
                </a:solidFill>
              </a:rPr>
              <a:t>SCHOOL D</a:t>
            </a:r>
          </a:p>
        </p:txBody>
      </p:sp>
    </p:spTree>
    <p:extLst>
      <p:ext uri="{BB962C8B-B14F-4D97-AF65-F5344CB8AC3E}">
        <p14:creationId xmlns:p14="http://schemas.microsoft.com/office/powerpoint/2010/main" val="2436907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19200"/>
            <a:ext cx="7543800" cy="4788091"/>
          </a:xfrm>
        </p:spPr>
        <p:txBody>
          <a:bodyPr>
            <a:normAutofit lnSpcReduction="10000"/>
          </a:bodyPr>
          <a:lstStyle/>
          <a:p>
            <a:pPr>
              <a:buNone/>
            </a:pPr>
            <a:r>
              <a:rPr lang="en-US" sz="1600" dirty="0">
                <a:solidFill>
                  <a:srgbClr val="C00000"/>
                </a:solidFill>
              </a:rPr>
              <a:t>IMPORTANT QUESTIONS</a:t>
            </a:r>
          </a:p>
          <a:p>
            <a:r>
              <a:rPr lang="en-US" sz="1600" dirty="0">
                <a:solidFill>
                  <a:srgbClr val="C00000"/>
                </a:solidFill>
              </a:rPr>
              <a:t>What if the person has already taken an oat and they said if he/she tries to run away or tell anyone, they will kill him. What can the person do?</a:t>
            </a:r>
          </a:p>
          <a:p>
            <a:r>
              <a:rPr lang="en-US" sz="1600" dirty="0">
                <a:solidFill>
                  <a:srgbClr val="C00000"/>
                </a:solidFill>
              </a:rPr>
              <a:t>I love raping but I wish to stop, how can I stop it?</a:t>
            </a:r>
          </a:p>
          <a:p>
            <a:r>
              <a:rPr lang="en-US" sz="1600" dirty="0">
                <a:solidFill>
                  <a:srgbClr val="C00000"/>
                </a:solidFill>
              </a:rPr>
              <a:t>How can we avoid people that are cultist and they are befriending us?</a:t>
            </a:r>
          </a:p>
          <a:p>
            <a:r>
              <a:rPr lang="en-US" sz="1600" dirty="0">
                <a:solidFill>
                  <a:srgbClr val="C00000"/>
                </a:solidFill>
              </a:rPr>
              <a:t>What are the steps to take to withdraw as a cult member?</a:t>
            </a:r>
          </a:p>
          <a:p>
            <a:r>
              <a:rPr lang="en-US" sz="1600" dirty="0">
                <a:solidFill>
                  <a:srgbClr val="C00000"/>
                </a:solidFill>
              </a:rPr>
              <a:t>Why is it that some policemen and arm forces are cultists’ god father?</a:t>
            </a:r>
          </a:p>
          <a:p>
            <a:r>
              <a:rPr lang="en-US" sz="1600" dirty="0">
                <a:solidFill>
                  <a:srgbClr val="C00000"/>
                </a:solidFill>
              </a:rPr>
              <a:t>I am a dating a guy who is a cult member, what should I do?</a:t>
            </a:r>
          </a:p>
          <a:p>
            <a:r>
              <a:rPr lang="en-US" sz="1600" dirty="0">
                <a:solidFill>
                  <a:srgbClr val="C00000"/>
                </a:solidFill>
              </a:rPr>
              <a:t>What do we do when we notice a cult member in the class?</a:t>
            </a:r>
          </a:p>
          <a:p>
            <a:r>
              <a:rPr lang="en-US" sz="1600" dirty="0">
                <a:solidFill>
                  <a:srgbClr val="C00000"/>
                </a:solidFill>
              </a:rPr>
              <a:t>What can be done to a cultist found with a gun and he has a license to the gun and he is using it to violate the law?</a:t>
            </a:r>
          </a:p>
          <a:p>
            <a:r>
              <a:rPr lang="en-US" sz="1600" dirty="0">
                <a:solidFill>
                  <a:srgbClr val="C00000"/>
                </a:solidFill>
              </a:rPr>
              <a:t>What are the signs and slogans to identify a cultist?</a:t>
            </a:r>
          </a:p>
          <a:p>
            <a:r>
              <a:rPr lang="en-US" sz="1600" dirty="0">
                <a:solidFill>
                  <a:srgbClr val="C00000"/>
                </a:solidFill>
              </a:rPr>
              <a:t>If someone close to you is involved in cultism. What can you do to make the person out?</a:t>
            </a:r>
          </a:p>
          <a:p>
            <a:r>
              <a:rPr lang="en-US" sz="1600" dirty="0">
                <a:solidFill>
                  <a:srgbClr val="C00000"/>
                </a:solidFill>
              </a:rPr>
              <a:t>What if a cultist member threatens and told me not to tell police or anyone and if I do, he said he will kill me. What should I do?</a:t>
            </a:r>
          </a:p>
          <a:p>
            <a:endParaRPr lang="en-US" sz="1600" dirty="0"/>
          </a:p>
        </p:txBody>
      </p:sp>
      <p:sp>
        <p:nvSpPr>
          <p:cNvPr id="3" name="Title 2"/>
          <p:cNvSpPr>
            <a:spLocks noGrp="1"/>
          </p:cNvSpPr>
          <p:nvPr>
            <p:ph type="title"/>
          </p:nvPr>
        </p:nvSpPr>
        <p:spPr>
          <a:xfrm>
            <a:off x="1295400" y="274638"/>
            <a:ext cx="7391400" cy="868362"/>
          </a:xfrm>
          <a:ln>
            <a:solidFill>
              <a:srgbClr val="FF0000"/>
            </a:solidFill>
          </a:ln>
        </p:spPr>
        <p:txBody>
          <a:bodyPr>
            <a:normAutofit/>
          </a:bodyPr>
          <a:lstStyle/>
          <a:p>
            <a:r>
              <a:rPr lang="en-US" sz="2800" dirty="0">
                <a:solidFill>
                  <a:srgbClr val="FF0000"/>
                </a:solidFill>
              </a:rPr>
              <a:t>SCHOOL  E</a:t>
            </a:r>
          </a:p>
        </p:txBody>
      </p:sp>
    </p:spTree>
    <p:extLst>
      <p:ext uri="{BB962C8B-B14F-4D97-AF65-F5344CB8AC3E}">
        <p14:creationId xmlns:p14="http://schemas.microsoft.com/office/powerpoint/2010/main" val="1003637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143000"/>
            <a:ext cx="7467600" cy="5397691"/>
          </a:xfrm>
        </p:spPr>
        <p:txBody>
          <a:bodyPr>
            <a:normAutofit/>
          </a:bodyPr>
          <a:lstStyle/>
          <a:p>
            <a:pPr>
              <a:buNone/>
            </a:pPr>
            <a:r>
              <a:rPr lang="en-US" sz="1600" dirty="0">
                <a:solidFill>
                  <a:srgbClr val="FF0000"/>
                </a:solidFill>
              </a:rPr>
              <a:t>QUESTIONS</a:t>
            </a:r>
          </a:p>
          <a:p>
            <a:r>
              <a:rPr lang="en-US" sz="1600" dirty="0">
                <a:solidFill>
                  <a:srgbClr val="FF0000"/>
                </a:solidFill>
              </a:rPr>
              <a:t>Is it good for the teacher to be touching the student?</a:t>
            </a:r>
          </a:p>
          <a:p>
            <a:r>
              <a:rPr lang="en-US" sz="1600" dirty="0">
                <a:solidFill>
                  <a:srgbClr val="FF0000"/>
                </a:solidFill>
              </a:rPr>
              <a:t>How can a cult member desist from it and turn a new life?</a:t>
            </a:r>
          </a:p>
          <a:p>
            <a:r>
              <a:rPr lang="en-US" sz="1600" dirty="0">
                <a:solidFill>
                  <a:srgbClr val="FF0000"/>
                </a:solidFill>
              </a:rPr>
              <a:t>Is it good to tell the police or principal about the plan of the cultist?</a:t>
            </a:r>
          </a:p>
          <a:p>
            <a:r>
              <a:rPr lang="en-US" sz="1600" dirty="0">
                <a:solidFill>
                  <a:srgbClr val="FF0000"/>
                </a:solidFill>
              </a:rPr>
              <a:t>How do we move away from violent peer group?</a:t>
            </a:r>
          </a:p>
          <a:p>
            <a:r>
              <a:rPr lang="en-US" sz="1600" dirty="0">
                <a:solidFill>
                  <a:srgbClr val="FF0000"/>
                </a:solidFill>
              </a:rPr>
              <a:t>How can we recognize cultist in our environment or society?</a:t>
            </a:r>
          </a:p>
          <a:p>
            <a:r>
              <a:rPr lang="en-US" sz="1600" dirty="0">
                <a:solidFill>
                  <a:srgbClr val="FF0000"/>
                </a:solidFill>
              </a:rPr>
              <a:t>How can a drunker or smoker get out of it?</a:t>
            </a:r>
          </a:p>
          <a:p>
            <a:endParaRPr lang="en-US" sz="1600" dirty="0"/>
          </a:p>
        </p:txBody>
      </p:sp>
      <p:sp>
        <p:nvSpPr>
          <p:cNvPr id="3" name="Title 2"/>
          <p:cNvSpPr>
            <a:spLocks noGrp="1"/>
          </p:cNvSpPr>
          <p:nvPr>
            <p:ph type="title"/>
          </p:nvPr>
        </p:nvSpPr>
        <p:spPr>
          <a:xfrm>
            <a:off x="1447800" y="274638"/>
            <a:ext cx="7239000" cy="792162"/>
          </a:xfrm>
          <a:ln>
            <a:solidFill>
              <a:srgbClr val="FF0000"/>
            </a:solidFill>
          </a:ln>
        </p:spPr>
        <p:txBody>
          <a:bodyPr>
            <a:normAutofit/>
          </a:bodyPr>
          <a:lstStyle/>
          <a:p>
            <a:r>
              <a:rPr lang="en-US" sz="2800" dirty="0">
                <a:solidFill>
                  <a:srgbClr val="FF0000"/>
                </a:solidFill>
              </a:rPr>
              <a:t>SCHOOL   F</a:t>
            </a:r>
          </a:p>
        </p:txBody>
      </p:sp>
    </p:spTree>
    <p:extLst>
      <p:ext uri="{BB962C8B-B14F-4D97-AF65-F5344CB8AC3E}">
        <p14:creationId xmlns:p14="http://schemas.microsoft.com/office/powerpoint/2010/main" val="377880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CRIME IN AFRICA</a:t>
            </a:r>
          </a:p>
        </p:txBody>
      </p:sp>
      <p:sp>
        <p:nvSpPr>
          <p:cNvPr id="3" name="Content Placeholder 2"/>
          <p:cNvSpPr>
            <a:spLocks noGrp="1"/>
          </p:cNvSpPr>
          <p:nvPr>
            <p:ph idx="1"/>
          </p:nvPr>
        </p:nvSpPr>
        <p:spPr/>
        <p:txBody>
          <a:bodyPr/>
          <a:lstStyle/>
          <a:p>
            <a:endParaRPr lang="en-US" b="1" dirty="0">
              <a:latin typeface="AR ESSENCE" pitchFamily="2" charset="0"/>
            </a:endParaRPr>
          </a:p>
          <a:p>
            <a:endParaRPr lang="en-US" b="1" dirty="0">
              <a:latin typeface="AR ESSENCE" pitchFamily="2" charset="0"/>
            </a:endParaRPr>
          </a:p>
          <a:p>
            <a:endParaRPr lang="en-US" b="1" dirty="0">
              <a:latin typeface="AR ESSENCE" pitchFamily="2" charset="0"/>
            </a:endParaRPr>
          </a:p>
          <a:p>
            <a:r>
              <a:rPr lang="en-US" b="1" dirty="0">
                <a:latin typeface="AR ESSENCE" pitchFamily="2" charset="0"/>
              </a:rPr>
              <a:t>The Extension Of Community Violent Clashes By Teenagers &amp; Youths  increases crime in Africa. </a:t>
            </a:r>
            <a:br>
              <a:rPr lang="en-US" b="1" dirty="0">
                <a:latin typeface="AR ESSENCE" pitchFamily="2" charset="0"/>
              </a:rPr>
            </a:br>
            <a:endParaRPr lang="en-US" dirty="0">
              <a:latin typeface="AR ESSENCE"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447800"/>
            <a:ext cx="7315200" cy="4559491"/>
          </a:xfrm>
        </p:spPr>
        <p:txBody>
          <a:bodyPr>
            <a:normAutofit/>
          </a:bodyPr>
          <a:lstStyle/>
          <a:p>
            <a:pPr>
              <a:buNone/>
            </a:pPr>
            <a:r>
              <a:rPr lang="en-US" sz="1600" dirty="0">
                <a:solidFill>
                  <a:srgbClr val="C00000"/>
                </a:solidFill>
              </a:rPr>
              <a:t>QUESTIONS</a:t>
            </a:r>
          </a:p>
          <a:p>
            <a:r>
              <a:rPr lang="en-US" sz="1600" dirty="0">
                <a:solidFill>
                  <a:srgbClr val="C00000"/>
                </a:solidFill>
              </a:rPr>
              <a:t>If someone wants to force me to join cultism and he said if I did not join that he will kill me, please what can I do?</a:t>
            </a:r>
          </a:p>
          <a:p>
            <a:r>
              <a:rPr lang="en-US" sz="1600" dirty="0">
                <a:solidFill>
                  <a:srgbClr val="C00000"/>
                </a:solidFill>
              </a:rPr>
              <a:t>Why are cultists killing themselves?</a:t>
            </a:r>
          </a:p>
          <a:p>
            <a:r>
              <a:rPr lang="en-US" sz="1600" dirty="0">
                <a:solidFill>
                  <a:srgbClr val="C00000"/>
                </a:solidFill>
              </a:rPr>
              <a:t>How can we communicate with you people for more advice?</a:t>
            </a:r>
          </a:p>
          <a:p>
            <a:r>
              <a:rPr lang="en-US" sz="1600" dirty="0">
                <a:solidFill>
                  <a:srgbClr val="C00000"/>
                </a:solidFill>
              </a:rPr>
              <a:t>Why do we have cultist children in the school?</a:t>
            </a:r>
          </a:p>
          <a:p>
            <a:r>
              <a:rPr lang="en-US" sz="1600" dirty="0">
                <a:solidFill>
                  <a:srgbClr val="C00000"/>
                </a:solidFill>
              </a:rPr>
              <a:t>How can we communicate with you people for more advice?</a:t>
            </a:r>
          </a:p>
          <a:p>
            <a:r>
              <a:rPr lang="en-US" sz="1600" dirty="0">
                <a:solidFill>
                  <a:srgbClr val="C00000"/>
                </a:solidFill>
              </a:rPr>
              <a:t>Is it good to be drinking palm wine at the back of the school?</a:t>
            </a:r>
          </a:p>
        </p:txBody>
      </p:sp>
      <p:sp>
        <p:nvSpPr>
          <p:cNvPr id="3" name="Title 2"/>
          <p:cNvSpPr>
            <a:spLocks noGrp="1"/>
          </p:cNvSpPr>
          <p:nvPr>
            <p:ph type="title"/>
          </p:nvPr>
        </p:nvSpPr>
        <p:spPr>
          <a:xfrm>
            <a:off x="1143000" y="274638"/>
            <a:ext cx="7543800" cy="868362"/>
          </a:xfrm>
          <a:ln>
            <a:solidFill>
              <a:srgbClr val="FF0000"/>
            </a:solidFill>
          </a:ln>
        </p:spPr>
        <p:txBody>
          <a:bodyPr>
            <a:normAutofit/>
          </a:bodyPr>
          <a:lstStyle/>
          <a:p>
            <a:r>
              <a:rPr lang="en-US" sz="2800" dirty="0">
                <a:solidFill>
                  <a:srgbClr val="FF0000"/>
                </a:solidFill>
              </a:rPr>
              <a:t>SCHOOL    G</a:t>
            </a:r>
          </a:p>
        </p:txBody>
      </p:sp>
    </p:spTree>
    <p:extLst>
      <p:ext uri="{BB962C8B-B14F-4D97-AF65-F5344CB8AC3E}">
        <p14:creationId xmlns:p14="http://schemas.microsoft.com/office/powerpoint/2010/main" val="3390339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95400"/>
            <a:ext cx="7543800" cy="4711891"/>
          </a:xfrm>
        </p:spPr>
        <p:txBody>
          <a:bodyPr>
            <a:normAutofit/>
          </a:bodyPr>
          <a:lstStyle/>
          <a:p>
            <a:pPr>
              <a:buNone/>
            </a:pPr>
            <a:r>
              <a:rPr lang="en-US" sz="1600" dirty="0">
                <a:solidFill>
                  <a:schemeClr val="accent3"/>
                </a:solidFill>
              </a:rPr>
              <a:t>QUESTIONS</a:t>
            </a:r>
          </a:p>
          <a:p>
            <a:r>
              <a:rPr lang="en-US" sz="1600" dirty="0">
                <a:solidFill>
                  <a:schemeClr val="accent3"/>
                </a:solidFill>
              </a:rPr>
              <a:t>If a person  is in a cultist, they said the person can’t come of it. Is it true?</a:t>
            </a:r>
          </a:p>
          <a:p>
            <a:r>
              <a:rPr lang="en-US" sz="1600" dirty="0">
                <a:solidFill>
                  <a:schemeClr val="accent3"/>
                </a:solidFill>
              </a:rPr>
              <a:t>What can make a student to join cultism?</a:t>
            </a:r>
          </a:p>
          <a:p>
            <a:r>
              <a:rPr lang="en-US" sz="1600" dirty="0">
                <a:solidFill>
                  <a:schemeClr val="accent3"/>
                </a:solidFill>
              </a:rPr>
              <a:t>How can we prevent Prostitution and cultism in our society?</a:t>
            </a:r>
          </a:p>
        </p:txBody>
      </p:sp>
      <p:sp>
        <p:nvSpPr>
          <p:cNvPr id="3" name="Title 2"/>
          <p:cNvSpPr>
            <a:spLocks noGrp="1"/>
          </p:cNvSpPr>
          <p:nvPr>
            <p:ph type="title"/>
          </p:nvPr>
        </p:nvSpPr>
        <p:spPr>
          <a:xfrm>
            <a:off x="1295400" y="274638"/>
            <a:ext cx="7391400" cy="868362"/>
          </a:xfrm>
          <a:ln>
            <a:solidFill>
              <a:srgbClr val="FF0000"/>
            </a:solidFill>
          </a:ln>
        </p:spPr>
        <p:txBody>
          <a:bodyPr>
            <a:normAutofit/>
          </a:bodyPr>
          <a:lstStyle/>
          <a:p>
            <a:r>
              <a:rPr lang="en-US" sz="2800" dirty="0">
                <a:solidFill>
                  <a:srgbClr val="FF0000"/>
                </a:solidFill>
              </a:rPr>
              <a:t>SCHOOL   H</a:t>
            </a:r>
          </a:p>
        </p:txBody>
      </p:sp>
    </p:spTree>
    <p:extLst>
      <p:ext uri="{BB962C8B-B14F-4D97-AF65-F5344CB8AC3E}">
        <p14:creationId xmlns:p14="http://schemas.microsoft.com/office/powerpoint/2010/main" val="1374018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1066800"/>
            <a:ext cx="7467600" cy="4940491"/>
          </a:xfrm>
        </p:spPr>
        <p:txBody>
          <a:bodyPr>
            <a:normAutofit/>
          </a:bodyPr>
          <a:lstStyle/>
          <a:p>
            <a:pPr>
              <a:buNone/>
            </a:pPr>
            <a:r>
              <a:rPr lang="en-US" sz="1600" dirty="0">
                <a:solidFill>
                  <a:schemeClr val="accent3"/>
                </a:solidFill>
              </a:rPr>
              <a:t>QUESTIONS</a:t>
            </a:r>
          </a:p>
          <a:p>
            <a:r>
              <a:rPr lang="en-US" sz="1600" dirty="0">
                <a:solidFill>
                  <a:schemeClr val="accent3"/>
                </a:solidFill>
              </a:rPr>
              <a:t>How can a cult member quit from the group and they won’t be killed?</a:t>
            </a:r>
          </a:p>
          <a:p>
            <a:r>
              <a:rPr lang="en-US" sz="1600" dirty="0">
                <a:solidFill>
                  <a:schemeClr val="accent3"/>
                </a:solidFill>
              </a:rPr>
              <a:t>When you are pressurized by cult group to join them, what do you do?</a:t>
            </a:r>
          </a:p>
          <a:p>
            <a:r>
              <a:rPr lang="en-US" sz="1600" dirty="0">
                <a:solidFill>
                  <a:schemeClr val="accent3"/>
                </a:solidFill>
              </a:rPr>
              <a:t>How can a cult member quit from the group and they won’t be killed?</a:t>
            </a:r>
          </a:p>
          <a:p>
            <a:r>
              <a:rPr lang="en-US" sz="1600" dirty="0">
                <a:solidFill>
                  <a:schemeClr val="accent3"/>
                </a:solidFill>
              </a:rPr>
              <a:t>What can we do so that we won’t be influenced by our peers during our school activities?</a:t>
            </a:r>
          </a:p>
          <a:p>
            <a:r>
              <a:rPr lang="en-US" sz="1600" dirty="0">
                <a:solidFill>
                  <a:schemeClr val="accent3"/>
                </a:solidFill>
              </a:rPr>
              <a:t>How can we change the mind of a person that has joined cultism?</a:t>
            </a:r>
          </a:p>
          <a:p>
            <a:r>
              <a:rPr lang="en-US" sz="1600" dirty="0">
                <a:solidFill>
                  <a:schemeClr val="accent3"/>
                </a:solidFill>
              </a:rPr>
              <a:t>What can I do if I find myself in a difficult situation?</a:t>
            </a:r>
          </a:p>
          <a:p>
            <a:r>
              <a:rPr lang="en-US" sz="1600" dirty="0">
                <a:solidFill>
                  <a:schemeClr val="accent3"/>
                </a:solidFill>
              </a:rPr>
              <a:t>What can we do so that we won’t be influenced by our peers during our school activities?</a:t>
            </a:r>
          </a:p>
          <a:p>
            <a:pPr>
              <a:buNone/>
            </a:pPr>
            <a:endParaRPr lang="en-US" sz="1600" dirty="0"/>
          </a:p>
          <a:p>
            <a:pPr>
              <a:buNone/>
            </a:pPr>
            <a:endParaRPr lang="en-US" sz="1600" dirty="0"/>
          </a:p>
        </p:txBody>
      </p:sp>
      <p:sp>
        <p:nvSpPr>
          <p:cNvPr id="3" name="Title 2"/>
          <p:cNvSpPr>
            <a:spLocks noGrp="1"/>
          </p:cNvSpPr>
          <p:nvPr>
            <p:ph type="title"/>
          </p:nvPr>
        </p:nvSpPr>
        <p:spPr>
          <a:xfrm>
            <a:off x="1143000" y="274638"/>
            <a:ext cx="7543800" cy="792162"/>
          </a:xfrm>
          <a:ln>
            <a:solidFill>
              <a:srgbClr val="FF0000"/>
            </a:solidFill>
          </a:ln>
        </p:spPr>
        <p:txBody>
          <a:bodyPr>
            <a:normAutofit/>
          </a:bodyPr>
          <a:lstStyle/>
          <a:p>
            <a:r>
              <a:rPr lang="en-US" sz="2800" dirty="0">
                <a:solidFill>
                  <a:srgbClr val="FF0000"/>
                </a:solidFill>
              </a:rPr>
              <a:t> SCHOOL   I</a:t>
            </a:r>
          </a:p>
        </p:txBody>
      </p:sp>
    </p:spTree>
    <p:extLst>
      <p:ext uri="{BB962C8B-B14F-4D97-AF65-F5344CB8AC3E}">
        <p14:creationId xmlns:p14="http://schemas.microsoft.com/office/powerpoint/2010/main" val="1665596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95400"/>
            <a:ext cx="7543800" cy="4711891"/>
          </a:xfrm>
        </p:spPr>
        <p:txBody>
          <a:bodyPr>
            <a:normAutofit/>
          </a:bodyPr>
          <a:lstStyle/>
          <a:p>
            <a:pPr>
              <a:buNone/>
            </a:pPr>
            <a:r>
              <a:rPr lang="en-US" sz="1800" dirty="0">
                <a:solidFill>
                  <a:schemeClr val="accent3">
                    <a:lumMod val="75000"/>
                  </a:schemeClr>
                </a:solidFill>
              </a:rPr>
              <a:t>QUESTIONS</a:t>
            </a:r>
          </a:p>
          <a:p>
            <a:r>
              <a:rPr lang="en-US" sz="1800" dirty="0">
                <a:solidFill>
                  <a:schemeClr val="accent3">
                    <a:lumMod val="75000"/>
                  </a:schemeClr>
                </a:solidFill>
              </a:rPr>
              <a:t>If a person has already joined cult, how will he/she be out?</a:t>
            </a:r>
          </a:p>
          <a:p>
            <a:r>
              <a:rPr lang="en-US" sz="1800" dirty="0">
                <a:solidFill>
                  <a:schemeClr val="accent3">
                    <a:lumMod val="75000"/>
                  </a:schemeClr>
                </a:solidFill>
              </a:rPr>
              <a:t>There is one boy threatening me to join the cult group, please what can I do?</a:t>
            </a:r>
          </a:p>
          <a:p>
            <a:r>
              <a:rPr lang="en-US" sz="1800" dirty="0">
                <a:solidFill>
                  <a:schemeClr val="accent3">
                    <a:lumMod val="75000"/>
                  </a:schemeClr>
                </a:solidFill>
              </a:rPr>
              <a:t>If a person is a cultist, how will that person get out?</a:t>
            </a:r>
          </a:p>
          <a:p>
            <a:r>
              <a:rPr lang="en-US" sz="1800" dirty="0">
                <a:solidFill>
                  <a:schemeClr val="accent3">
                    <a:lumMod val="75000"/>
                  </a:schemeClr>
                </a:solidFill>
              </a:rPr>
              <a:t>Is it possible for a cultism to be a governor/president in life?</a:t>
            </a:r>
          </a:p>
          <a:p>
            <a:r>
              <a:rPr lang="en-US" sz="1800" dirty="0">
                <a:solidFill>
                  <a:schemeClr val="accent3">
                    <a:lumMod val="75000"/>
                  </a:schemeClr>
                </a:solidFill>
              </a:rPr>
              <a:t>What can we do when those that want us to be a cult are frustrating us?</a:t>
            </a:r>
          </a:p>
          <a:p>
            <a:r>
              <a:rPr lang="en-US" sz="1800" dirty="0">
                <a:solidFill>
                  <a:schemeClr val="accent3">
                    <a:lumMod val="75000"/>
                  </a:schemeClr>
                </a:solidFill>
              </a:rPr>
              <a:t>When someone is a cultist, is it possible for the person to leave or not?</a:t>
            </a:r>
          </a:p>
          <a:p>
            <a:r>
              <a:rPr lang="en-US" sz="1800" dirty="0">
                <a:solidFill>
                  <a:schemeClr val="accent3">
                    <a:lumMod val="75000"/>
                  </a:schemeClr>
                </a:solidFill>
              </a:rPr>
              <a:t>How can someone come out of cultism without being disturbed by the cult member?</a:t>
            </a:r>
          </a:p>
          <a:p>
            <a:r>
              <a:rPr lang="en-US" sz="1800" dirty="0">
                <a:solidFill>
                  <a:schemeClr val="accent3">
                    <a:lumMod val="75000"/>
                  </a:schemeClr>
                </a:solidFill>
              </a:rPr>
              <a:t>How can I avoid my friend that is a member of cultism?</a:t>
            </a:r>
          </a:p>
          <a:p>
            <a:r>
              <a:rPr lang="en-US" sz="1800" dirty="0">
                <a:solidFill>
                  <a:schemeClr val="accent3">
                    <a:lumMod val="75000"/>
                  </a:schemeClr>
                </a:solidFill>
              </a:rPr>
              <a:t>How can we refuse if cultists are forcing us to join them?</a:t>
            </a:r>
          </a:p>
          <a:p>
            <a:r>
              <a:rPr lang="en-US" sz="1800" dirty="0">
                <a:solidFill>
                  <a:schemeClr val="accent3">
                    <a:lumMod val="75000"/>
                  </a:schemeClr>
                </a:solidFill>
              </a:rPr>
              <a:t>How do you know a person that is a cultist?</a:t>
            </a:r>
            <a:endParaRPr lang="en-US" sz="1800" b="1" dirty="0">
              <a:solidFill>
                <a:schemeClr val="accent3">
                  <a:lumMod val="75000"/>
                </a:schemeClr>
              </a:solidFill>
            </a:endParaRPr>
          </a:p>
        </p:txBody>
      </p:sp>
      <p:sp>
        <p:nvSpPr>
          <p:cNvPr id="3" name="Title 2"/>
          <p:cNvSpPr>
            <a:spLocks noGrp="1"/>
          </p:cNvSpPr>
          <p:nvPr>
            <p:ph type="title"/>
          </p:nvPr>
        </p:nvSpPr>
        <p:spPr>
          <a:xfrm>
            <a:off x="1143000" y="274638"/>
            <a:ext cx="7543800" cy="792162"/>
          </a:xfrm>
          <a:ln>
            <a:solidFill>
              <a:srgbClr val="C00000"/>
            </a:solidFill>
          </a:ln>
        </p:spPr>
        <p:txBody>
          <a:bodyPr>
            <a:normAutofit/>
          </a:bodyPr>
          <a:lstStyle/>
          <a:p>
            <a:r>
              <a:rPr lang="en-US" sz="2800" dirty="0">
                <a:solidFill>
                  <a:srgbClr val="FF0000"/>
                </a:solidFill>
              </a:rPr>
              <a:t>SCHOOL     J</a:t>
            </a:r>
          </a:p>
        </p:txBody>
      </p:sp>
    </p:spTree>
    <p:extLst>
      <p:ext uri="{BB962C8B-B14F-4D97-AF65-F5344CB8AC3E}">
        <p14:creationId xmlns:p14="http://schemas.microsoft.com/office/powerpoint/2010/main" val="4070534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447800"/>
            <a:ext cx="7696200" cy="4559491"/>
          </a:xfrm>
        </p:spPr>
        <p:txBody>
          <a:bodyPr>
            <a:normAutofit/>
          </a:bodyPr>
          <a:lstStyle/>
          <a:p>
            <a:pPr>
              <a:buNone/>
            </a:pPr>
            <a:r>
              <a:rPr lang="en-US" sz="1800" dirty="0">
                <a:solidFill>
                  <a:srgbClr val="C00000"/>
                </a:solidFill>
              </a:rPr>
              <a:t>QUESTIONS</a:t>
            </a:r>
          </a:p>
          <a:p>
            <a:r>
              <a:rPr lang="en-US" sz="1800" dirty="0">
                <a:solidFill>
                  <a:srgbClr val="C00000"/>
                </a:solidFill>
              </a:rPr>
              <a:t>How can we recognize a cultist in our society or in school?</a:t>
            </a:r>
          </a:p>
          <a:p>
            <a:r>
              <a:rPr lang="en-US" sz="1800" dirty="0">
                <a:solidFill>
                  <a:srgbClr val="C00000"/>
                </a:solidFill>
              </a:rPr>
              <a:t>How can we prevent ourselves from bad gangs?</a:t>
            </a:r>
          </a:p>
          <a:p>
            <a:r>
              <a:rPr lang="en-US" sz="1800" dirty="0">
                <a:solidFill>
                  <a:srgbClr val="C00000"/>
                </a:solidFill>
              </a:rPr>
              <a:t>How can someone be great in life without going through a hard way?</a:t>
            </a:r>
          </a:p>
        </p:txBody>
      </p:sp>
      <p:sp>
        <p:nvSpPr>
          <p:cNvPr id="3" name="Title 2"/>
          <p:cNvSpPr>
            <a:spLocks noGrp="1"/>
          </p:cNvSpPr>
          <p:nvPr>
            <p:ph type="title"/>
          </p:nvPr>
        </p:nvSpPr>
        <p:spPr>
          <a:xfrm>
            <a:off x="1219200" y="274638"/>
            <a:ext cx="7467600" cy="868362"/>
          </a:xfrm>
          <a:ln>
            <a:solidFill>
              <a:srgbClr val="FF0000"/>
            </a:solidFill>
          </a:ln>
        </p:spPr>
        <p:txBody>
          <a:bodyPr>
            <a:normAutofit/>
          </a:bodyPr>
          <a:lstStyle/>
          <a:p>
            <a:r>
              <a:rPr lang="en-US" sz="2800" dirty="0">
                <a:solidFill>
                  <a:srgbClr val="FF0000"/>
                </a:solidFill>
              </a:rPr>
              <a:t>SCHOOL   K</a:t>
            </a:r>
          </a:p>
        </p:txBody>
      </p:sp>
      <p:sp>
        <p:nvSpPr>
          <p:cNvPr id="4" name="Left Brace 3"/>
          <p:cNvSpPr/>
          <p:nvPr/>
        </p:nvSpPr>
        <p:spPr>
          <a:xfrm>
            <a:off x="8382000" y="1905000"/>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10074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PREVENTING CRIME IN SCHOOLS</a:t>
            </a:r>
          </a:p>
        </p:txBody>
      </p:sp>
      <p:sp>
        <p:nvSpPr>
          <p:cNvPr id="3" name="Content Placeholder 2"/>
          <p:cNvSpPr>
            <a:spLocks noGrp="1"/>
          </p:cNvSpPr>
          <p:nvPr>
            <p:ph idx="1"/>
          </p:nvPr>
        </p:nvSpPr>
        <p:spPr/>
        <p:txBody>
          <a:bodyPr/>
          <a:lstStyle/>
          <a:p>
            <a:endParaRPr lang="en-US" dirty="0"/>
          </a:p>
          <a:p>
            <a:endParaRPr lang="en-US" dirty="0"/>
          </a:p>
          <a:p>
            <a:endParaRPr lang="en-US" dirty="0"/>
          </a:p>
          <a:p>
            <a:r>
              <a:rPr lang="en-US" dirty="0"/>
              <a:t>       THE OUTCOME IN GLANCE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28600"/>
            <a:ext cx="2667000" cy="7239000"/>
          </a:xfrm>
        </p:spPr>
        <p:txBody>
          <a:bodyPr/>
          <a:lstStyle/>
          <a:p>
            <a:pPr lvl="0"/>
            <a:r>
              <a:rPr lang="en-US" sz="1100" b="0" dirty="0">
                <a:solidFill>
                  <a:schemeClr val="tx1">
                    <a:lumMod val="85000"/>
                    <a:lumOff val="15000"/>
                  </a:schemeClr>
                </a:solidFill>
                <a:latin typeface="Arial Black" pitchFamily="34" charset="0"/>
              </a:rPr>
              <a:t>REDUCTION OF SOCIAL VICES / CULTISM IN SECONDARY/PRIMARY SCHOOL</a:t>
            </a:r>
            <a:r>
              <a:rPr lang="en-US" sz="1100" dirty="0">
                <a:solidFill>
                  <a:schemeClr val="tx1">
                    <a:lumMod val="85000"/>
                    <a:lumOff val="15000"/>
                  </a:schemeClr>
                </a:solidFill>
                <a:latin typeface="Arial Black" pitchFamily="34" charset="0"/>
              </a:rPr>
              <a:t>;</a:t>
            </a:r>
            <a:br>
              <a:rPr lang="en-US" sz="1100" dirty="0">
                <a:solidFill>
                  <a:srgbClr val="002060"/>
                </a:solidFill>
                <a:latin typeface="Arial Black" pitchFamily="34" charset="0"/>
              </a:rPr>
            </a:br>
            <a:r>
              <a:rPr lang="en-US" sz="900" dirty="0">
                <a:solidFill>
                  <a:srgbClr val="002060"/>
                </a:solidFill>
                <a:latin typeface="Arial Black" pitchFamily="34" charset="0"/>
              </a:rPr>
              <a:t> </a:t>
            </a:r>
            <a:r>
              <a:rPr lang="en-US" sz="1200" dirty="0">
                <a:solidFill>
                  <a:srgbClr val="002060"/>
                </a:solidFill>
                <a:latin typeface="Arial Black" pitchFamily="34" charset="0"/>
              </a:rPr>
              <a:t>The reduction subsequently reduces robbery rate.</a:t>
            </a:r>
            <a:br>
              <a:rPr lang="en-US" sz="1100" dirty="0">
                <a:solidFill>
                  <a:srgbClr val="002060"/>
                </a:solidFill>
                <a:latin typeface="Arial Black" pitchFamily="34" charset="0"/>
              </a:rPr>
            </a:br>
            <a:r>
              <a:rPr lang="en-US" sz="1100" dirty="0">
                <a:solidFill>
                  <a:schemeClr val="tx1">
                    <a:lumMod val="95000"/>
                    <a:lumOff val="5000"/>
                  </a:schemeClr>
                </a:solidFill>
                <a:latin typeface="Arial Black" pitchFamily="34" charset="0"/>
              </a:rPr>
              <a:t>REDUCTION OF TRUANCY IN SCHOOLS;</a:t>
            </a:r>
            <a:br>
              <a:rPr lang="en-US" sz="1100" dirty="0">
                <a:solidFill>
                  <a:srgbClr val="002060"/>
                </a:solidFill>
                <a:latin typeface="Arial Black" pitchFamily="34" charset="0"/>
              </a:rPr>
            </a:br>
            <a:r>
              <a:rPr lang="en-US" sz="1100" dirty="0">
                <a:solidFill>
                  <a:srgbClr val="002060"/>
                </a:solidFill>
                <a:latin typeface="Arial Black" pitchFamily="34" charset="0"/>
              </a:rPr>
              <a:t> This also increases the participation of students to learn and increase more for National Productivity.</a:t>
            </a:r>
            <a:br>
              <a:rPr lang="en-US" sz="1100" dirty="0">
                <a:solidFill>
                  <a:srgbClr val="002060"/>
                </a:solidFill>
                <a:latin typeface="Arial Black" pitchFamily="34" charset="0"/>
              </a:rPr>
            </a:br>
            <a:r>
              <a:rPr lang="en-US" sz="1100" dirty="0">
                <a:solidFill>
                  <a:schemeClr val="bg2">
                    <a:lumMod val="10000"/>
                  </a:schemeClr>
                </a:solidFill>
                <a:latin typeface="Arial Black" pitchFamily="34" charset="0"/>
              </a:rPr>
              <a:t>REDUCTION OF SPATE OF RITUAL KILLING</a:t>
            </a:r>
            <a:r>
              <a:rPr lang="en-US" sz="1100" dirty="0">
                <a:solidFill>
                  <a:srgbClr val="002060"/>
                </a:solidFill>
                <a:latin typeface="Arial Black" pitchFamily="34" charset="0"/>
              </a:rPr>
              <a:t>;</a:t>
            </a:r>
            <a:br>
              <a:rPr lang="en-US" sz="1100" dirty="0">
                <a:solidFill>
                  <a:srgbClr val="002060"/>
                </a:solidFill>
                <a:latin typeface="Arial Black" pitchFamily="34" charset="0"/>
              </a:rPr>
            </a:br>
            <a:r>
              <a:rPr lang="en-US" sz="1100" dirty="0">
                <a:solidFill>
                  <a:srgbClr val="002060"/>
                </a:solidFill>
                <a:latin typeface="Arial Black" pitchFamily="34" charset="0"/>
              </a:rPr>
              <a:t>Any student in cultism is a soft ground for the mental breeding as ritual killers.  This also will be subsequently reduced .</a:t>
            </a:r>
            <a:br>
              <a:rPr lang="en-US" sz="1100" dirty="0">
                <a:solidFill>
                  <a:srgbClr val="002060"/>
                </a:solidFill>
                <a:latin typeface="Arial Black" pitchFamily="34" charset="0"/>
              </a:rPr>
            </a:br>
            <a:r>
              <a:rPr lang="en-US" sz="1100" dirty="0">
                <a:solidFill>
                  <a:schemeClr val="tx1">
                    <a:lumMod val="95000"/>
                    <a:lumOff val="5000"/>
                  </a:schemeClr>
                </a:solidFill>
                <a:latin typeface="Arial Black" pitchFamily="34" charset="0"/>
              </a:rPr>
              <a:t>REDUCTION OF  ROBBERY  ACT ACROSS THE STATE</a:t>
            </a:r>
            <a:br>
              <a:rPr lang="en-US" sz="1100" dirty="0">
                <a:solidFill>
                  <a:srgbClr val="002060"/>
                </a:solidFill>
                <a:latin typeface="Arial Black" pitchFamily="34" charset="0"/>
              </a:rPr>
            </a:br>
            <a:r>
              <a:rPr lang="en-US" sz="1100" dirty="0">
                <a:solidFill>
                  <a:srgbClr val="002060"/>
                </a:solidFill>
                <a:latin typeface="Arial Black" pitchFamily="34" charset="0"/>
              </a:rPr>
              <a:t>The bedrock of robbery is cultism, and this will be reduced geometrically.</a:t>
            </a:r>
            <a:br>
              <a:rPr lang="en-US" sz="1100" dirty="0">
                <a:solidFill>
                  <a:srgbClr val="002060"/>
                </a:solidFill>
                <a:latin typeface="Arial Black" pitchFamily="34" charset="0"/>
              </a:rPr>
            </a:br>
            <a:r>
              <a:rPr lang="en-US" sz="1100" dirty="0">
                <a:solidFill>
                  <a:schemeClr val="tx1">
                    <a:lumMod val="95000"/>
                    <a:lumOff val="5000"/>
                  </a:schemeClr>
                </a:solidFill>
                <a:latin typeface="Arial Black" pitchFamily="34" charset="0"/>
              </a:rPr>
              <a:t>REDUCTION OF YAHOO + SYDROME</a:t>
            </a:r>
            <a:r>
              <a:rPr lang="en-US" sz="1100" dirty="0">
                <a:solidFill>
                  <a:srgbClr val="002060"/>
                </a:solidFill>
                <a:latin typeface="Arial Black" pitchFamily="34" charset="0"/>
              </a:rPr>
              <a:t>.</a:t>
            </a:r>
            <a:br>
              <a:rPr lang="en-US" sz="1100" dirty="0">
                <a:solidFill>
                  <a:srgbClr val="002060"/>
                </a:solidFill>
                <a:latin typeface="Arial Black" pitchFamily="34" charset="0"/>
              </a:rPr>
            </a:br>
            <a:r>
              <a:rPr lang="en-US" sz="1100" dirty="0">
                <a:solidFill>
                  <a:srgbClr val="002060"/>
                </a:solidFill>
                <a:latin typeface="Arial Black" pitchFamily="34" charset="0"/>
              </a:rPr>
              <a:t>Cultism is an easy diversion to a state of hopeless, desperation which result to yahoo+ , thus this will be achieve via application of VMD.</a:t>
            </a:r>
            <a:br>
              <a:rPr lang="en-US" sz="1100" dirty="0">
                <a:solidFill>
                  <a:srgbClr val="002060"/>
                </a:solidFill>
                <a:latin typeface="Arial Black" pitchFamily="34" charset="0"/>
              </a:rPr>
            </a:br>
            <a:r>
              <a:rPr lang="en-US" sz="1100" dirty="0">
                <a:solidFill>
                  <a:schemeClr val="tx1">
                    <a:lumMod val="95000"/>
                    <a:lumOff val="5000"/>
                  </a:schemeClr>
                </a:solidFill>
                <a:latin typeface="Arial Black" pitchFamily="34" charset="0"/>
              </a:rPr>
              <a:t>REDUCTION OF  THE SPATE OF KIDNAPPING IN THE  COMMUNITY</a:t>
            </a:r>
            <a:br>
              <a:rPr lang="en-US" sz="1100" dirty="0">
                <a:solidFill>
                  <a:srgbClr val="002060"/>
                </a:solidFill>
                <a:latin typeface="Arial Black" pitchFamily="34" charset="0"/>
              </a:rPr>
            </a:br>
            <a:r>
              <a:rPr lang="en-US" sz="1100" dirty="0">
                <a:solidFill>
                  <a:srgbClr val="002060"/>
                </a:solidFill>
                <a:latin typeface="Arial Black" pitchFamily="34" charset="0"/>
              </a:rPr>
              <a:t>Exposition to cultism is a fertile ground for kidnapping business. </a:t>
            </a:r>
            <a:br>
              <a:rPr lang="en-US" sz="1100" dirty="0">
                <a:solidFill>
                  <a:srgbClr val="002060"/>
                </a:solidFill>
                <a:latin typeface="Arial Black" pitchFamily="34" charset="0"/>
              </a:rPr>
            </a:br>
            <a:r>
              <a:rPr lang="en-US" sz="1100" dirty="0">
                <a:solidFill>
                  <a:schemeClr val="tx1">
                    <a:lumMod val="95000"/>
                    <a:lumOff val="5000"/>
                  </a:schemeClr>
                </a:solidFill>
                <a:latin typeface="Arial Black" pitchFamily="34" charset="0"/>
              </a:rPr>
              <a:t>REDUCTION OF THE RATE OF DRUG ADDICTION</a:t>
            </a:r>
            <a:br>
              <a:rPr lang="en-US" sz="1100" dirty="0">
                <a:solidFill>
                  <a:srgbClr val="002060"/>
                </a:solidFill>
                <a:latin typeface="Arial Black" pitchFamily="34" charset="0"/>
              </a:rPr>
            </a:br>
            <a:r>
              <a:rPr lang="en-US" sz="1100" dirty="0">
                <a:solidFill>
                  <a:srgbClr val="002060"/>
                </a:solidFill>
                <a:latin typeface="Arial Black" pitchFamily="34" charset="0"/>
              </a:rPr>
              <a:t>Fact amounts for many in cultism are drug addict and vice versa</a:t>
            </a:r>
            <a:br>
              <a:rPr lang="en-US" sz="1100" dirty="0">
                <a:solidFill>
                  <a:srgbClr val="002060"/>
                </a:solidFill>
                <a:latin typeface="Arial Black" pitchFamily="34" charset="0"/>
              </a:rPr>
            </a:br>
            <a:endParaRPr lang="en-US" sz="1100" dirty="0">
              <a:solidFill>
                <a:srgbClr val="002060"/>
              </a:solidFill>
              <a:latin typeface="Arial Black" pitchFamily="34" charset="0"/>
            </a:endParaRPr>
          </a:p>
        </p:txBody>
      </p:sp>
      <p:sp>
        <p:nvSpPr>
          <p:cNvPr id="4" name="Text Placeholder 3"/>
          <p:cNvSpPr>
            <a:spLocks noGrp="1"/>
          </p:cNvSpPr>
          <p:nvPr>
            <p:ph type="body" sz="half" idx="2"/>
          </p:nvPr>
        </p:nvSpPr>
        <p:spPr>
          <a:xfrm>
            <a:off x="838201" y="5943600"/>
            <a:ext cx="4419600" cy="762000"/>
          </a:xfrm>
        </p:spPr>
        <p:txBody>
          <a:bodyPr/>
          <a:lstStyle/>
          <a:p>
            <a:endParaRPr lang="en-US" dirty="0"/>
          </a:p>
        </p:txBody>
      </p:sp>
      <p:pic>
        <p:nvPicPr>
          <p:cNvPr id="5" name="Picture 4" descr="100_4992.JPG"/>
          <p:cNvPicPr>
            <a:picLocks noChangeAspect="1"/>
          </p:cNvPicPr>
          <p:nvPr/>
        </p:nvPicPr>
        <p:blipFill>
          <a:blip r:embed="rId3" cstate="print"/>
          <a:stretch>
            <a:fillRect/>
          </a:stretch>
        </p:blipFill>
        <p:spPr>
          <a:xfrm>
            <a:off x="1" y="3302430"/>
            <a:ext cx="5317860" cy="3555570"/>
          </a:xfrm>
          <a:prstGeom prst="rect">
            <a:avLst/>
          </a:prstGeom>
          <a:effectLst>
            <a:softEdge rad="317500"/>
          </a:effectLst>
        </p:spPr>
      </p:pic>
      <p:pic>
        <p:nvPicPr>
          <p:cNvPr id="6" name="Picture 5" descr="100_4944.JPG"/>
          <p:cNvPicPr>
            <a:picLocks noChangeAspect="1"/>
          </p:cNvPicPr>
          <p:nvPr/>
        </p:nvPicPr>
        <p:blipFill>
          <a:blip r:embed="rId4" cstate="print"/>
          <a:stretch>
            <a:fillRect/>
          </a:stretch>
        </p:blipFill>
        <p:spPr>
          <a:xfrm>
            <a:off x="76200" y="228600"/>
            <a:ext cx="5241660" cy="3111930"/>
          </a:xfrm>
          <a:prstGeom prst="rect">
            <a:avLst/>
          </a:prstGeom>
          <a:effectLst>
            <a:softEdge rad="635000"/>
          </a:effectLst>
        </p:spPr>
      </p:pic>
    </p:spTree>
    <p:extLst>
      <p:ext uri="{BB962C8B-B14F-4D97-AF65-F5344CB8AC3E}">
        <p14:creationId xmlns:p14="http://schemas.microsoft.com/office/powerpoint/2010/main" val="1302120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r>
              <a:rPr lang="en-US" sz="2400" dirty="0">
                <a:solidFill>
                  <a:srgbClr val="FF0000"/>
                </a:solidFill>
              </a:rPr>
              <a:t>LIGHT AMUNITIONS RETRIEVED FROM STUDENTS</a:t>
            </a:r>
          </a:p>
        </p:txBody>
      </p:sp>
      <p:pic>
        <p:nvPicPr>
          <p:cNvPr id="4" name="Picture 2" descr="C:\Users\user\Documents\IMG_20230417_135432_57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71550"/>
            <a:ext cx="7645400"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817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457200"/>
            <a:ext cx="7498080" cy="762000"/>
          </a:xfrm>
          <a:ln>
            <a:solidFill>
              <a:srgbClr val="FF0000"/>
            </a:solidFill>
          </a:ln>
        </p:spPr>
        <p:txBody>
          <a:bodyPr>
            <a:normAutofit/>
          </a:bodyPr>
          <a:lstStyle/>
          <a:p>
            <a:r>
              <a:rPr lang="en-US" sz="2800" dirty="0">
                <a:solidFill>
                  <a:srgbClr val="C00000"/>
                </a:solidFill>
              </a:rPr>
              <a:t>CORRESPONDENCIES ACROSS</a:t>
            </a:r>
          </a:p>
        </p:txBody>
      </p:sp>
      <p:sp>
        <p:nvSpPr>
          <p:cNvPr id="3" name="Content Placeholder 2"/>
          <p:cNvSpPr>
            <a:spLocks noGrp="1"/>
          </p:cNvSpPr>
          <p:nvPr>
            <p:ph idx="1"/>
          </p:nvPr>
        </p:nvSpPr>
        <p:spPr>
          <a:xfrm>
            <a:off x="1435608" y="1447800"/>
            <a:ext cx="7498080" cy="5334000"/>
          </a:xfrm>
        </p:spPr>
        <p:txBody>
          <a:bodyPr>
            <a:normAutofit fontScale="92500" lnSpcReduction="20000"/>
          </a:bodyPr>
          <a:lstStyle/>
          <a:p>
            <a:r>
              <a:rPr lang="en-US" sz="1500" b="1" dirty="0"/>
              <a:t>NSCPC CORRESPONDENCE TO THE HON MINISTER OF EDUCATION -</a:t>
            </a:r>
            <a:r>
              <a:rPr lang="en-US" sz="1500" dirty="0"/>
              <a:t>‘REQUEST TO COLLABORATE TO REDUCE THE TREND OF CULTISM IN SECONDARY SCHOOLS ACROSS THE COUNTRY’ - </a:t>
            </a:r>
            <a:r>
              <a:rPr lang="en-US" sz="1500" b="1" dirty="0"/>
              <a:t>17</a:t>
            </a:r>
            <a:r>
              <a:rPr lang="en-US" sz="1500" b="1" baseline="30000" dirty="0"/>
              <a:t>TH</a:t>
            </a:r>
            <a:r>
              <a:rPr lang="en-US" sz="1500" b="1" dirty="0"/>
              <a:t> JULY 2018.</a:t>
            </a:r>
            <a:endParaRPr lang="en-US" sz="1500" dirty="0"/>
          </a:p>
          <a:p>
            <a:r>
              <a:rPr lang="en-US" sz="1500" b="1" dirty="0"/>
              <a:t>HON. MINISTER OF EDUCATION REPLY TO NSCPC -</a:t>
            </a:r>
            <a:r>
              <a:rPr lang="en-US" sz="1500" i="1" dirty="0"/>
              <a:t>“I Am Directed To Refer To Your Letter </a:t>
            </a:r>
            <a:r>
              <a:rPr lang="en-US" sz="1500" b="1" i="1" dirty="0"/>
              <a:t>Dated 17</a:t>
            </a:r>
            <a:r>
              <a:rPr lang="en-US" sz="1500" b="1" i="1" baseline="30000" dirty="0"/>
              <a:t>th</a:t>
            </a:r>
            <a:r>
              <a:rPr lang="en-US" sz="1500" b="1" i="1" dirty="0"/>
              <a:t> July 2018</a:t>
            </a:r>
            <a:r>
              <a:rPr lang="en-US" sz="1500" i="1" dirty="0"/>
              <a:t> On The Above Subject And To Commend Your Organization For Such A Lofty Initiative….you are advised to continue the program with other States”-</a:t>
            </a:r>
            <a:r>
              <a:rPr lang="en-US" sz="1500" b="1" i="1" dirty="0"/>
              <a:t>   6</a:t>
            </a:r>
            <a:r>
              <a:rPr lang="en-US" sz="1500" b="1" i="1" baseline="30000" dirty="0"/>
              <a:t>th</a:t>
            </a:r>
            <a:r>
              <a:rPr lang="en-US" sz="1500" b="1" i="1" dirty="0"/>
              <a:t> Aug’2018 ,       SAF 27/GEN/161/1</a:t>
            </a:r>
            <a:endParaRPr lang="en-US" sz="1500" dirty="0"/>
          </a:p>
          <a:p>
            <a:r>
              <a:rPr lang="en-US" sz="1500" b="1" i="1" dirty="0"/>
              <a:t> </a:t>
            </a:r>
            <a:endParaRPr lang="en-US" sz="1500" dirty="0"/>
          </a:p>
          <a:p>
            <a:r>
              <a:rPr lang="en-US" sz="1500" b="1" dirty="0"/>
              <a:t>NSCPC CORRESPONDENCE TO VICE CHANCELOR REDEEMER UNVERSITY-</a:t>
            </a:r>
            <a:r>
              <a:rPr lang="en-US" sz="1500" b="1" i="1" dirty="0"/>
              <a:t>‘</a:t>
            </a:r>
            <a:r>
              <a:rPr lang="en-US" sz="1500" i="1" dirty="0"/>
              <a:t>CRIME AND THE PREVENTION OF SOCIAL VICES IN SCHOOL,APPLICATION OF VMD’ – </a:t>
            </a:r>
            <a:r>
              <a:rPr lang="en-US" sz="1500" b="1" i="1" dirty="0"/>
              <a:t>13</a:t>
            </a:r>
            <a:r>
              <a:rPr lang="en-US" sz="1500" b="1" i="1" baseline="30000" dirty="0"/>
              <a:t>TH</a:t>
            </a:r>
            <a:r>
              <a:rPr lang="en-US" sz="1500" b="1" i="1" dirty="0"/>
              <a:t> MAY, 2019</a:t>
            </a:r>
            <a:endParaRPr lang="en-US" sz="1500" dirty="0"/>
          </a:p>
          <a:p>
            <a:r>
              <a:rPr lang="en-US" sz="1500" b="1" dirty="0"/>
              <a:t>VICE CHANCELOR REDEEMER UNVERSITY REPLY TO NSCPC -</a:t>
            </a:r>
            <a:r>
              <a:rPr lang="en-US" sz="1500" b="1" i="1" dirty="0"/>
              <a:t> “</a:t>
            </a:r>
            <a:r>
              <a:rPr lang="en-US" sz="1500" dirty="0"/>
              <a:t>The Management sincerely commends your laudable idea on national school crime prevention. With Organization like yours and the level of your devotion, we have the conviction that there is hope for a ‘CRIME-FREE’ Campus in Nigeria Higher Institution of learning”. </a:t>
            </a:r>
            <a:r>
              <a:rPr lang="en-US" sz="1500" b="1" dirty="0"/>
              <a:t>– 11</a:t>
            </a:r>
            <a:r>
              <a:rPr lang="en-US" sz="1500" b="1" baseline="30000" dirty="0"/>
              <a:t>TH</a:t>
            </a:r>
            <a:r>
              <a:rPr lang="en-US" sz="1500" b="1" dirty="0"/>
              <a:t> JULY, 2019,    /RUN/REG/GEN. CORR. /222/VOL.8/168</a:t>
            </a:r>
            <a:r>
              <a:rPr lang="en-US" sz="1500" dirty="0"/>
              <a:t>.</a:t>
            </a:r>
            <a:r>
              <a:rPr lang="en-US" sz="1500" b="1" i="1" dirty="0"/>
              <a:t>									</a:t>
            </a:r>
            <a:endParaRPr lang="en-US" sz="1500" dirty="0"/>
          </a:p>
          <a:p>
            <a:r>
              <a:rPr lang="en-US" sz="1500" b="1" dirty="0"/>
              <a:t>NSCPC CORRESPONDENCE  TO  THE HON MINISTER OF EDUCATION ; -</a:t>
            </a:r>
            <a:r>
              <a:rPr lang="en-US" sz="1500" i="1" dirty="0"/>
              <a:t>INTEGRATING GOVERNMENT APPARATUS TO CURB CULTISM (VIOLENT PROTEST) AND SOCIAL VICES IN SCHOOLS ACROSS THE NATION  - </a:t>
            </a:r>
            <a:r>
              <a:rPr lang="en-US" sz="1500" b="1" i="1" dirty="0"/>
              <a:t>14</a:t>
            </a:r>
            <a:r>
              <a:rPr lang="en-US" sz="1500" b="1" i="1" baseline="30000" dirty="0"/>
              <a:t>TH,</a:t>
            </a:r>
            <a:r>
              <a:rPr lang="en-US" sz="1500" b="1" i="1" dirty="0"/>
              <a:t> AUGUST,  2019.</a:t>
            </a:r>
            <a:endParaRPr lang="en-US" sz="1500" dirty="0"/>
          </a:p>
          <a:p>
            <a:r>
              <a:rPr lang="en-US" sz="1500" b="1" dirty="0"/>
              <a:t>HON. MINISTER OF EDUCATION REPLY TO NSCPC -</a:t>
            </a:r>
            <a:r>
              <a:rPr lang="en-US" sz="1500" dirty="0"/>
              <a:t>“…Sequel to the above, you are advised to continue your program </a:t>
            </a:r>
            <a:r>
              <a:rPr lang="en-US" sz="1500" b="1" dirty="0"/>
              <a:t>in all the States</a:t>
            </a:r>
            <a:r>
              <a:rPr lang="en-US" sz="1500" dirty="0"/>
              <a:t> of the Federation for the reduction of crime in Nigeria </a:t>
            </a:r>
            <a:r>
              <a:rPr lang="en-US" sz="1500" b="1" dirty="0"/>
              <a:t>-”7</a:t>
            </a:r>
            <a:r>
              <a:rPr lang="en-US" sz="1500" b="1" baseline="30000" dirty="0"/>
              <a:t>TH</a:t>
            </a:r>
            <a:r>
              <a:rPr lang="en-US" sz="1500" b="1" dirty="0"/>
              <a:t> OCTO, 2019,   FME/RC/NSCPC/01/1</a:t>
            </a:r>
            <a:endParaRPr lang="en-US" sz="1500" dirty="0"/>
          </a:p>
          <a:p>
            <a:r>
              <a:rPr lang="en-US" sz="1500" dirty="0"/>
              <a:t> </a:t>
            </a:r>
          </a:p>
          <a:p>
            <a:r>
              <a:rPr lang="en-US" sz="1500" b="1" dirty="0"/>
              <a:t>NSCPC CORRESPONDENCE  TO THE EXECUTIVE CHAIRMAN SUBEB, OGUN- STATE;</a:t>
            </a:r>
            <a:r>
              <a:rPr lang="en-US" sz="1500" dirty="0"/>
              <a:t> REQUEST FOR APPROVAL TO SENSITIZE PRIMARY SCHOOLS ON SOCIAL VICES AND OTHER ACTS OF DELINQUENCIES.  </a:t>
            </a:r>
            <a:r>
              <a:rPr lang="en-US" sz="1500" dirty="0" err="1"/>
              <a:t>Etc</a:t>
            </a:r>
            <a:r>
              <a:rPr lang="en-US" sz="1500" dirty="0"/>
              <a:t> etc.</a:t>
            </a:r>
          </a:p>
          <a:p>
            <a:endParaRPr lang="en-US" dirty="0"/>
          </a:p>
        </p:txBody>
      </p:sp>
    </p:spTree>
    <p:extLst>
      <p:ext uri="{BB962C8B-B14F-4D97-AF65-F5344CB8AC3E}">
        <p14:creationId xmlns:p14="http://schemas.microsoft.com/office/powerpoint/2010/main" val="3028956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70C0"/>
            </a:solidFill>
          </a:ln>
        </p:spPr>
        <p:txBody>
          <a:bodyPr>
            <a:normAutofit/>
          </a:bodyPr>
          <a:lstStyle/>
          <a:p>
            <a:r>
              <a:rPr lang="en-US" sz="2800" dirty="0">
                <a:solidFill>
                  <a:srgbClr val="002060"/>
                </a:solidFill>
              </a:rPr>
              <a:t>GOVERNMENT AUTHOURITY LETTERS</a:t>
            </a:r>
          </a:p>
        </p:txBody>
      </p:sp>
      <p:pic>
        <p:nvPicPr>
          <p:cNvPr id="4" name="Content Placeholder 3" descr="SCDC3 001.jpg"/>
          <p:cNvPicPr>
            <a:picLocks noGrp="1" noChangeAspect="1"/>
          </p:cNvPicPr>
          <p:nvPr>
            <p:ph idx="1"/>
          </p:nvPr>
        </p:nvPicPr>
        <p:blipFill>
          <a:blip r:embed="rId3" cstate="print"/>
          <a:stretch>
            <a:fillRect/>
          </a:stretch>
        </p:blipFill>
        <p:spPr>
          <a:xfrm>
            <a:off x="1219200" y="1752600"/>
            <a:ext cx="2381596" cy="3200400"/>
          </a:xfrm>
          <a:prstGeom prst="rect">
            <a:avLst/>
          </a:prstGeom>
          <a:ln>
            <a:noFill/>
          </a:ln>
          <a:effectLst>
            <a:outerShdw blurRad="292100" dist="139700" dir="2700000" algn="tl" rotWithShape="0">
              <a:srgbClr val="333333">
                <a:alpha val="65000"/>
              </a:srgbClr>
            </a:outerShdw>
          </a:effectLst>
        </p:spPr>
      </p:pic>
      <p:pic>
        <p:nvPicPr>
          <p:cNvPr id="6" name="Picture 5" descr="SCDC4 001.jpg"/>
          <p:cNvPicPr>
            <a:picLocks noChangeAspect="1"/>
          </p:cNvPicPr>
          <p:nvPr/>
        </p:nvPicPr>
        <p:blipFill>
          <a:blip r:embed="rId4" cstate="print"/>
          <a:stretch>
            <a:fillRect/>
          </a:stretch>
        </p:blipFill>
        <p:spPr>
          <a:xfrm>
            <a:off x="6324600" y="3275524"/>
            <a:ext cx="2895600" cy="3430076"/>
          </a:xfrm>
          <a:prstGeom prst="rect">
            <a:avLst/>
          </a:prstGeom>
          <a:ln>
            <a:noFill/>
          </a:ln>
          <a:effectLst>
            <a:outerShdw blurRad="292100" dist="139700" dir="2700000" algn="tl" rotWithShape="0">
              <a:srgbClr val="333333">
                <a:alpha val="65000"/>
              </a:srgbClr>
            </a:outerShdw>
          </a:effectLst>
        </p:spPr>
      </p:pic>
      <p:pic>
        <p:nvPicPr>
          <p:cNvPr id="7" name="Content Placeholder 6" descr="SCDC2 001.jpg"/>
          <p:cNvPicPr>
            <a:picLocks noChangeAspect="1"/>
          </p:cNvPicPr>
          <p:nvPr/>
        </p:nvPicPr>
        <p:blipFill>
          <a:blip r:embed="rId5" cstate="print"/>
          <a:stretch>
            <a:fillRect/>
          </a:stretch>
        </p:blipFill>
        <p:spPr>
          <a:xfrm>
            <a:off x="3657600" y="1752600"/>
            <a:ext cx="2590800"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1463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30480"/>
            <a:ext cx="6096000" cy="990600"/>
          </a:xfrm>
        </p:spPr>
        <p:txBody>
          <a:bodyPr>
            <a:normAutofit/>
          </a:bodyPr>
          <a:lstStyle/>
          <a:p>
            <a:r>
              <a:rPr lang="en-US" dirty="0">
                <a:solidFill>
                  <a:schemeClr val="tx1">
                    <a:lumMod val="85000"/>
                    <a:lumOff val="15000"/>
                  </a:schemeClr>
                </a:solidFill>
                <a:latin typeface="Algerian" pitchFamily="82" charset="0"/>
              </a:rPr>
              <a:t>OUR GUIDING  AIMS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2961998"/>
              </p:ext>
            </p:extLst>
          </p:nvPr>
        </p:nvGraphicFramePr>
        <p:xfrm>
          <a:off x="304800" y="1219200"/>
          <a:ext cx="7848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100_5039.JPG"/>
          <p:cNvPicPr>
            <a:picLocks noChangeAspect="1"/>
          </p:cNvPicPr>
          <p:nvPr/>
        </p:nvPicPr>
        <p:blipFill>
          <a:blip r:embed="rId7" cstate="print"/>
          <a:stretch>
            <a:fillRect/>
          </a:stretch>
        </p:blipFill>
        <p:spPr>
          <a:xfrm>
            <a:off x="7010400" y="5486400"/>
            <a:ext cx="2133600" cy="1524000"/>
          </a:xfrm>
          <a:prstGeom prst="rect">
            <a:avLst/>
          </a:prstGeom>
          <a:effectLst>
            <a:softEdge rad="317500"/>
          </a:effectLst>
        </p:spPr>
      </p:pic>
      <p:pic>
        <p:nvPicPr>
          <p:cNvPr id="9" name="Picture 8" descr="stock-photo-business-man-pointing-the-text-how-to-stop-violence-279564482.jpg"/>
          <p:cNvPicPr>
            <a:picLocks noChangeAspect="1"/>
          </p:cNvPicPr>
          <p:nvPr/>
        </p:nvPicPr>
        <p:blipFill>
          <a:blip r:embed="rId8" cstate="print"/>
          <a:stretch>
            <a:fillRect/>
          </a:stretch>
        </p:blipFill>
        <p:spPr>
          <a:xfrm>
            <a:off x="6172200" y="5897880"/>
            <a:ext cx="1371600" cy="960120"/>
          </a:xfrm>
          <a:prstGeom prst="rect">
            <a:avLst/>
          </a:prstGeom>
          <a:effectLst>
            <a:softEdge rad="63500"/>
          </a:effectLst>
        </p:spPr>
      </p:pic>
      <p:pic>
        <p:nvPicPr>
          <p:cNvPr id="10" name="Picture 9" descr="stock-photo-school-shooting-word-cloud-concept-226793872.jpg"/>
          <p:cNvPicPr>
            <a:picLocks noChangeAspect="1"/>
          </p:cNvPicPr>
          <p:nvPr/>
        </p:nvPicPr>
        <p:blipFill>
          <a:blip r:embed="rId9" cstate="print"/>
          <a:srcRect b="10938"/>
          <a:stretch>
            <a:fillRect/>
          </a:stretch>
        </p:blipFill>
        <p:spPr>
          <a:xfrm>
            <a:off x="5181600" y="5989320"/>
            <a:ext cx="1371600" cy="868680"/>
          </a:xfrm>
          <a:prstGeom prst="rect">
            <a:avLst/>
          </a:prstGeom>
          <a:effectLst>
            <a:softEdge rad="127000"/>
          </a:effectLst>
        </p:spPr>
      </p:pic>
    </p:spTree>
    <p:extLst>
      <p:ext uri="{BB962C8B-B14F-4D97-AF65-F5344CB8AC3E}">
        <p14:creationId xmlns:p14="http://schemas.microsoft.com/office/powerpoint/2010/main" val="876259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user\Desktop\IMG-20230416-WA00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286000"/>
            <a:ext cx="2667000" cy="4172862"/>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31801"/>
            <a:ext cx="3429000" cy="489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865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028343"/>
            <a:ext cx="8153400" cy="2862322"/>
          </a:xfrm>
          <a:prstGeom prst="rect">
            <a:avLst/>
          </a:prstGeom>
        </p:spPr>
        <p:txBody>
          <a:bodyPr wrap="square">
            <a:spAutoFit/>
          </a:bodyPr>
          <a:lstStyle/>
          <a:p>
            <a:pPr lvl="0"/>
            <a:r>
              <a:rPr lang="en-US" b="1" dirty="0"/>
              <a:t>CONCLUSSION.</a:t>
            </a:r>
          </a:p>
          <a:p>
            <a:pPr lvl="0"/>
            <a:endParaRPr lang="en-US" dirty="0"/>
          </a:p>
          <a:p>
            <a:pPr algn="just"/>
            <a:r>
              <a:rPr lang="en-US" dirty="0"/>
              <a:t>As Educational Experts, we all know that the threat against the foundational pillars of educational system all over the World is getting larger every day and School Manager and Stakeholders in every estate of knowledge must promptly rise to address the issue to save our children and our heritage before it is swept away by the ignorant, and more importantly the security network of our schools must not be weaken as that serves as the industry of better change for  every Nations across the World.</a:t>
            </a:r>
          </a:p>
          <a:p>
            <a:pPr algn="just"/>
            <a:endParaRPr lang="en-US" dirty="0"/>
          </a:p>
          <a:p>
            <a:pPr algn="just"/>
            <a:r>
              <a:rPr lang="en-US" dirty="0"/>
              <a:t>Thank you very much and, GOD ALMIGHTY bless.</a:t>
            </a:r>
          </a:p>
        </p:txBody>
      </p:sp>
    </p:spTree>
    <p:extLst>
      <p:ext uri="{BB962C8B-B14F-4D97-AF65-F5344CB8AC3E}">
        <p14:creationId xmlns:p14="http://schemas.microsoft.com/office/powerpoint/2010/main" val="1345578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04475"/>
            <a:ext cx="7543800" cy="284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1876"/>
            <a:ext cx="5867400" cy="318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22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08415900"/>
              </p:ext>
            </p:extLst>
          </p:nvPr>
        </p:nvGraphicFramePr>
        <p:xfrm>
          <a:off x="228600" y="914400"/>
          <a:ext cx="8153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1143000" y="0"/>
            <a:ext cx="5715000" cy="1143000"/>
          </a:xfrm>
        </p:spPr>
        <p:txBody>
          <a:bodyPr>
            <a:normAutofit/>
          </a:bodyPr>
          <a:lstStyle/>
          <a:p>
            <a:r>
              <a:rPr lang="en-US" dirty="0">
                <a:solidFill>
                  <a:srgbClr val="FF0000"/>
                </a:solidFill>
                <a:latin typeface="Algerian" pitchFamily="82" charset="0"/>
              </a:rPr>
              <a:t>OUR GUIDING GOALS</a:t>
            </a:r>
          </a:p>
        </p:txBody>
      </p:sp>
      <p:pic>
        <p:nvPicPr>
          <p:cNvPr id="4" name="Picture 3" descr="KORKORO LOGO.jpg"/>
          <p:cNvPicPr>
            <a:picLocks noChangeAspect="1"/>
          </p:cNvPicPr>
          <p:nvPr/>
        </p:nvPicPr>
        <p:blipFill>
          <a:blip r:embed="rId7" cstate="print"/>
          <a:stretch>
            <a:fillRect/>
          </a:stretch>
        </p:blipFill>
        <p:spPr>
          <a:xfrm>
            <a:off x="0" y="6030687"/>
            <a:ext cx="914400" cy="827313"/>
          </a:xfrm>
          <a:prstGeom prst="rect">
            <a:avLst/>
          </a:prstGeom>
          <a:effectLst>
            <a:softEdge rad="63500"/>
          </a:effectLst>
        </p:spPr>
      </p:pic>
      <p:pic>
        <p:nvPicPr>
          <p:cNvPr id="6" name="Picture 5" descr="100_5039.JPG"/>
          <p:cNvPicPr>
            <a:picLocks noChangeAspect="1"/>
          </p:cNvPicPr>
          <p:nvPr/>
        </p:nvPicPr>
        <p:blipFill>
          <a:blip r:embed="rId8" cstate="print"/>
          <a:stretch>
            <a:fillRect/>
          </a:stretch>
        </p:blipFill>
        <p:spPr>
          <a:xfrm>
            <a:off x="7010400" y="5486400"/>
            <a:ext cx="2133600" cy="1524000"/>
          </a:xfrm>
          <a:prstGeom prst="rect">
            <a:avLst/>
          </a:prstGeom>
          <a:effectLst>
            <a:softEdge rad="317500"/>
          </a:effectLst>
        </p:spPr>
      </p:pic>
      <p:pic>
        <p:nvPicPr>
          <p:cNvPr id="7" name="Picture 6" descr="stock-photo-business-man-pointing-the-text-how-to-stop-violence-279564482.jpg"/>
          <p:cNvPicPr>
            <a:picLocks noChangeAspect="1"/>
          </p:cNvPicPr>
          <p:nvPr/>
        </p:nvPicPr>
        <p:blipFill>
          <a:blip r:embed="rId9" cstate="print"/>
          <a:stretch>
            <a:fillRect/>
          </a:stretch>
        </p:blipFill>
        <p:spPr>
          <a:xfrm>
            <a:off x="6172200" y="5897880"/>
            <a:ext cx="1371600" cy="960120"/>
          </a:xfrm>
          <a:prstGeom prst="rect">
            <a:avLst/>
          </a:prstGeom>
          <a:effectLst>
            <a:softEdge rad="63500"/>
          </a:effectLst>
        </p:spPr>
      </p:pic>
      <p:pic>
        <p:nvPicPr>
          <p:cNvPr id="8" name="Picture 7" descr="stock-photo-school-shooting-word-cloud-concept-226793872.jpg"/>
          <p:cNvPicPr>
            <a:picLocks noChangeAspect="1"/>
          </p:cNvPicPr>
          <p:nvPr/>
        </p:nvPicPr>
        <p:blipFill>
          <a:blip r:embed="rId10" cstate="print"/>
          <a:srcRect b="10938"/>
          <a:stretch>
            <a:fillRect/>
          </a:stretch>
        </p:blipFill>
        <p:spPr>
          <a:xfrm>
            <a:off x="5181600" y="5989320"/>
            <a:ext cx="1371600" cy="868680"/>
          </a:xfrm>
          <a:prstGeom prst="rect">
            <a:avLst/>
          </a:prstGeom>
          <a:effectLst>
            <a:softEdge rad="127000"/>
          </a:effectLst>
        </p:spPr>
      </p:pic>
    </p:spTree>
    <p:extLst>
      <p:ext uri="{BB962C8B-B14F-4D97-AF65-F5344CB8AC3E}">
        <p14:creationId xmlns:p14="http://schemas.microsoft.com/office/powerpoint/2010/main" val="155296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5256399"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598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fontScale="25000" lnSpcReduction="20000"/>
          </a:bodyPr>
          <a:lstStyle/>
          <a:p>
            <a:pPr marL="82296" indent="0">
              <a:buNone/>
            </a:pPr>
            <a:endParaRPr lang="en-US" sz="1400" dirty="0"/>
          </a:p>
          <a:p>
            <a:r>
              <a:rPr lang="en-US" sz="7200" b="1" dirty="0"/>
              <a:t>We are set of organ working to prevent crime in Schools from Primary School to Higher Institutions of learning with remarkable impact.  </a:t>
            </a:r>
          </a:p>
          <a:p>
            <a:r>
              <a:rPr lang="en-US" sz="7200" b="1" dirty="0"/>
              <a:t>Till date, we have painstakingly increased the level of crime prevention in Institutions for higher productivity in strategic exposition of dangers in social vices, rehabilitation of deviant students, and reintegration of student Out of Parental Control to their families, as we engage professional input for safer school </a:t>
            </a:r>
          </a:p>
          <a:p>
            <a:pPr marL="82296" indent="0">
              <a:buNone/>
            </a:pPr>
            <a:r>
              <a:rPr lang="en-US" sz="7200" b="1" dirty="0"/>
              <a:t>     environment.</a:t>
            </a:r>
          </a:p>
          <a:p>
            <a:r>
              <a:rPr lang="en-US" sz="7200" b="1" dirty="0"/>
              <a:t>I am </a:t>
            </a:r>
            <a:r>
              <a:rPr lang="en-US" sz="7200" b="1" dirty="0" err="1"/>
              <a:t>Folayinka</a:t>
            </a:r>
            <a:r>
              <a:rPr lang="en-US" sz="7200" b="1" dirty="0"/>
              <a:t> </a:t>
            </a:r>
            <a:r>
              <a:rPr lang="en-US" sz="7200" b="1" dirty="0" err="1"/>
              <a:t>Ige</a:t>
            </a:r>
            <a:r>
              <a:rPr lang="en-US" sz="7200" b="1" dirty="0"/>
              <a:t>, pioneer of National School Crime Prevention Corp (NSCPC) registered legally as SCHOOL CRIME PREVENTION ORGANIZATION here in Nigeria which serves as one among many  in the mild application of VISUAL METAPHOR DISPLAY for rehabilitating young school children, adults child,  propagating peace and safety awareness in the society.</a:t>
            </a:r>
          </a:p>
          <a:p>
            <a:r>
              <a:rPr lang="en-US" sz="7200" b="1" dirty="0"/>
              <a:t> We have been to over 500 schools, including tertiary institutions across Nigeria, teaching over 300,000  students on peace and violence prevention strategies with rehabilitation .</a:t>
            </a:r>
            <a:endParaRPr lang="en-US" sz="7200" dirty="0"/>
          </a:p>
          <a:p>
            <a:pPr marL="82296" indent="0">
              <a:buNone/>
            </a:pPr>
            <a:endParaRPr lang="en-US" dirty="0"/>
          </a:p>
          <a:p>
            <a:pPr marL="82296" indent="0">
              <a:buNone/>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just"/>
            <a:r>
              <a:rPr lang="en-US" sz="1900" b="1" dirty="0"/>
              <a:t>program for over 1500 students, averting destruction of lives , stopping burning down of schools , conducting violence prevention and school safety guides program titled (EXPERT MEETING STOPPING VIOLENCE IN SCHOOLS ROLE OF STAKEHOLDERS) to more than a thousand Head Teachers in Primary School here in and inducting numerous Principals as School Crime Prevention Managers. </a:t>
            </a:r>
            <a:r>
              <a:rPr lang="en-US" sz="1900" dirty="0"/>
              <a:t> </a:t>
            </a:r>
          </a:p>
          <a:p>
            <a:pPr algn="just"/>
            <a:r>
              <a:rPr lang="en-US" sz="1900" b="1" dirty="0"/>
              <a:t>As part of SDGs goal, 4 in particular we are committed to the course of quality education, children's </a:t>
            </a:r>
            <a:r>
              <a:rPr lang="en-US" sz="1900" b="1" dirty="0" err="1"/>
              <a:t>behaviour</a:t>
            </a:r>
            <a:r>
              <a:rPr lang="en-US" sz="1900" b="1" dirty="0"/>
              <a:t>, and societal values re-engineering specifically prevention of school/ youth-in-community crime etc. As the proper monitoring of children live is the safety of the future!</a:t>
            </a:r>
            <a:endParaRPr lang="en-US" sz="1900" dirty="0"/>
          </a:p>
          <a:p>
            <a:endParaRPr lang="en-US" dirty="0"/>
          </a:p>
        </p:txBody>
      </p:sp>
    </p:spTree>
    <p:extLst>
      <p:ext uri="{BB962C8B-B14F-4D97-AF65-F5344CB8AC3E}">
        <p14:creationId xmlns:p14="http://schemas.microsoft.com/office/powerpoint/2010/main" val="15577963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1015</TotalTime>
  <Words>3269</Words>
  <Application>Microsoft Office PowerPoint</Application>
  <PresentationFormat>Affichage à l'écran (4:3)</PresentationFormat>
  <Paragraphs>272</Paragraphs>
  <Slides>52</Slides>
  <Notes>6</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52</vt:i4>
      </vt:variant>
    </vt:vector>
  </HeadingPairs>
  <TitlesOfParts>
    <vt:vector size="67" baseType="lpstr">
      <vt:lpstr>Aharoni</vt:lpstr>
      <vt:lpstr>Algerian</vt:lpstr>
      <vt:lpstr>AR ESSENCE</vt:lpstr>
      <vt:lpstr>Arial Black</vt:lpstr>
      <vt:lpstr>Baskerville Old Face</vt:lpstr>
      <vt:lpstr>Berlin Sans FB Demi</vt:lpstr>
      <vt:lpstr>Bodoni MT Black</vt:lpstr>
      <vt:lpstr>Bradley Hand ITC</vt:lpstr>
      <vt:lpstr>Calibri</vt:lpstr>
      <vt:lpstr>Georgia</vt:lpstr>
      <vt:lpstr>Gill Sans MT</vt:lpstr>
      <vt:lpstr>Jokerman</vt:lpstr>
      <vt:lpstr>Verdana</vt:lpstr>
      <vt:lpstr>Wingdings 2</vt:lpstr>
      <vt:lpstr>Solstice</vt:lpstr>
      <vt:lpstr>           PREVENTING VIOLENCE  IN  SCHOOL  AND CRIME IN AFRICA    </vt:lpstr>
      <vt:lpstr>Présentation PowerPoint</vt:lpstr>
      <vt:lpstr>           PREVENTING SCHOOL VIOLENCE   AND CRIME IN AFRICA    </vt:lpstr>
      <vt:lpstr>        CRIME IN AFRICA</vt:lpstr>
      <vt:lpstr>OUR GUIDING  AIMS  </vt:lpstr>
      <vt:lpstr>OUR GUIDING GOALS</vt:lpstr>
      <vt:lpstr>Présentation PowerPoint</vt:lpstr>
      <vt:lpstr>INTRODUCTION</vt:lpstr>
      <vt:lpstr>Présentation PowerPoint</vt:lpstr>
      <vt:lpstr>Présentation PowerPoint</vt:lpstr>
      <vt:lpstr>Présentation PowerPoint</vt:lpstr>
      <vt:lpstr>Présentation PowerPoint</vt:lpstr>
      <vt:lpstr>Présentation PowerPoint</vt:lpstr>
      <vt:lpstr>Présentation PowerPoint</vt:lpstr>
      <vt:lpstr>COMMON TOOLS TO STOP VIOLENCE IN SCHOOLS- VISUAL METAPHOR DISPLAY</vt:lpstr>
      <vt:lpstr>PHOTO SPEAKS –  THE RUNNING TOOLS</vt:lpstr>
      <vt:lpstr>         VMD IN FOCUS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PEACE AMBASSADORS</vt:lpstr>
      <vt:lpstr>         STUEDENTS GIVEN CERTIFICATE  AFTER        TRAINING ON SCHOOL CRIME PREVENTION</vt:lpstr>
      <vt:lpstr>   LEADERSHIP CLASS  FOR PEACE AMBASSADOR</vt:lpstr>
      <vt:lpstr>Présentation PowerPoint</vt:lpstr>
      <vt:lpstr>      TRAINING OF DIRECTORS IN MINISTRY OF EDUCATION ON ; THEIR ROLE IN CRIME PREVENTION</vt:lpstr>
      <vt:lpstr>                There is always a meeting point</vt:lpstr>
      <vt:lpstr>GOVERNMENT BOARD, FAMILIES,         Primary  SCHOOL STUDENTS,   secondary SCHOOLS STUDENTS , STUDENTS  OF  tertiary institutions of learning.</vt:lpstr>
      <vt:lpstr>Statistics of Schools Visited</vt:lpstr>
      <vt:lpstr>A CRY FOR HELP</vt:lpstr>
      <vt:lpstr>SCHOOL    A</vt:lpstr>
      <vt:lpstr>SCHOOL   B</vt:lpstr>
      <vt:lpstr>SCHOOL    C</vt:lpstr>
      <vt:lpstr>SCHOOL D</vt:lpstr>
      <vt:lpstr>SCHOOL  E</vt:lpstr>
      <vt:lpstr>SCHOOL   F</vt:lpstr>
      <vt:lpstr>SCHOOL    G</vt:lpstr>
      <vt:lpstr>SCHOOL   H</vt:lpstr>
      <vt:lpstr> SCHOOL   I</vt:lpstr>
      <vt:lpstr>SCHOOL     J</vt:lpstr>
      <vt:lpstr>SCHOOL   K</vt:lpstr>
      <vt:lpstr>PREVENTING CRIME IN SCHOOLS</vt:lpstr>
      <vt:lpstr>REDUCTION OF SOCIAL VICES / CULTISM IN SECONDARY/PRIMARY SCHOOL;  The reduction subsequently reduces robbery rate. REDUCTION OF TRUANCY IN SCHOOLS;  This also increases the participation of students to learn and increase more for National Productivity. REDUCTION OF SPATE OF RITUAL KILLING; Any student in cultism is a soft ground for the mental breeding as ritual killers.  This also will be subsequently reduced . REDUCTION OF  ROBBERY  ACT ACROSS THE STATE The bedrock of robbery is cultism, and this will be reduced geometrically. REDUCTION OF YAHOO + SYDROME. Cultism is an easy diversion to a state of hopeless, desperation which result to yahoo+ , thus this will be achieve via application of VMD. REDUCTION OF  THE SPATE OF KIDNAPPING IN THE  COMMUNITY Exposition to cultism is a fertile ground for kidnapping business.  REDUCTION OF THE RATE OF DRUG ADDICTION Fact amounts for many in cultism are drug addict and vice versa </vt:lpstr>
      <vt:lpstr>LIGHT AMUNITIONS RETRIEVED FROM STUDENTS</vt:lpstr>
      <vt:lpstr>CORRESPONDENCIES ACROSS</vt:lpstr>
      <vt:lpstr>GOVERNMENT AUTHOURITY LETTERS</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CRIME PREVENTION     UNDER REVIEW-   15 YEARS OF VISUAL METAPHOR DISPLAY</dc:title>
  <dc:creator>HP COMPAQ</dc:creator>
  <cp:lastModifiedBy>Delphine Heurtaux</cp:lastModifiedBy>
  <cp:revision>57</cp:revision>
  <dcterms:created xsi:type="dcterms:W3CDTF">2023-03-30T02:26:07Z</dcterms:created>
  <dcterms:modified xsi:type="dcterms:W3CDTF">2023-04-18T15:19:12Z</dcterms:modified>
</cp:coreProperties>
</file>